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4"/>
  </p:notesMasterIdLst>
  <p:handoutMasterIdLst>
    <p:handoutMasterId r:id="rId105"/>
  </p:handoutMasterIdLst>
  <p:sldIdLst>
    <p:sldId id="1834" r:id="rId2"/>
    <p:sldId id="608" r:id="rId3"/>
    <p:sldId id="610" r:id="rId4"/>
    <p:sldId id="609" r:id="rId5"/>
    <p:sldId id="611" r:id="rId6"/>
    <p:sldId id="1837" r:id="rId7"/>
    <p:sldId id="1835" r:id="rId8"/>
    <p:sldId id="1836" r:id="rId9"/>
    <p:sldId id="612" r:id="rId10"/>
    <p:sldId id="615" r:id="rId11"/>
    <p:sldId id="613" r:id="rId12"/>
    <p:sldId id="628" r:id="rId13"/>
    <p:sldId id="1838" r:id="rId14"/>
    <p:sldId id="1839" r:id="rId15"/>
    <p:sldId id="1842" r:id="rId16"/>
    <p:sldId id="1843" r:id="rId17"/>
    <p:sldId id="1844" r:id="rId18"/>
    <p:sldId id="1845" r:id="rId19"/>
    <p:sldId id="1846" r:id="rId20"/>
    <p:sldId id="1847" r:id="rId21"/>
    <p:sldId id="1848" r:id="rId22"/>
    <p:sldId id="1849" r:id="rId23"/>
    <p:sldId id="1850" r:id="rId24"/>
    <p:sldId id="1851" r:id="rId25"/>
    <p:sldId id="1853" r:id="rId26"/>
    <p:sldId id="1841" r:id="rId27"/>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2" r:id="rId43"/>
    <p:sldId id="273" r:id="rId44"/>
    <p:sldId id="274" r:id="rId45"/>
    <p:sldId id="275" r:id="rId46"/>
    <p:sldId id="276" r:id="rId47"/>
    <p:sldId id="277" r:id="rId48"/>
    <p:sldId id="278" r:id="rId49"/>
    <p:sldId id="317" r:id="rId50"/>
    <p:sldId id="1854" r:id="rId51"/>
    <p:sldId id="1855" r:id="rId52"/>
    <p:sldId id="1856" r:id="rId53"/>
    <p:sldId id="1857" r:id="rId54"/>
    <p:sldId id="1858" r:id="rId55"/>
    <p:sldId id="1859" r:id="rId56"/>
    <p:sldId id="1860" r:id="rId57"/>
    <p:sldId id="1861" r:id="rId58"/>
    <p:sldId id="1862" r:id="rId59"/>
    <p:sldId id="1863" r:id="rId60"/>
    <p:sldId id="1864" r:id="rId61"/>
    <p:sldId id="1865" r:id="rId62"/>
    <p:sldId id="1866" r:id="rId63"/>
    <p:sldId id="271" r:id="rId64"/>
    <p:sldId id="1867" r:id="rId65"/>
    <p:sldId id="1868" r:id="rId66"/>
    <p:sldId id="1869" r:id="rId67"/>
    <p:sldId id="1870" r:id="rId68"/>
    <p:sldId id="1871" r:id="rId69"/>
    <p:sldId id="1872" r:id="rId70"/>
    <p:sldId id="1873"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 id="293" r:id="rId86"/>
    <p:sldId id="294" r:id="rId87"/>
    <p:sldId id="295" r:id="rId88"/>
    <p:sldId id="296" r:id="rId89"/>
    <p:sldId id="297" r:id="rId90"/>
    <p:sldId id="298" r:id="rId91"/>
    <p:sldId id="299" r:id="rId92"/>
    <p:sldId id="300" r:id="rId93"/>
    <p:sldId id="301" r:id="rId94"/>
    <p:sldId id="302" r:id="rId95"/>
    <p:sldId id="303" r:id="rId96"/>
    <p:sldId id="304" r:id="rId97"/>
    <p:sldId id="305" r:id="rId98"/>
    <p:sldId id="306" r:id="rId99"/>
    <p:sldId id="313" r:id="rId100"/>
    <p:sldId id="314" r:id="rId101"/>
    <p:sldId id="315" r:id="rId102"/>
    <p:sldId id="316" r:id="rId10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DF0FF"/>
    <a:srgbClr val="0000FF"/>
    <a:srgbClr val="ECF3FF"/>
    <a:srgbClr val="CADBFF"/>
    <a:srgbClr val="E3FFE7"/>
    <a:srgbClr val="EAFFF5"/>
    <a:srgbClr val="90FFFA"/>
    <a:srgbClr val="9DFFF9"/>
    <a:srgbClr val="BDFFC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9" autoAdjust="0"/>
    <p:restoredTop sz="59119" autoAdjust="0"/>
  </p:normalViewPr>
  <p:slideViewPr>
    <p:cSldViewPr>
      <p:cViewPr varScale="1">
        <p:scale>
          <a:sx n="62" d="100"/>
          <a:sy n="62" d="100"/>
        </p:scale>
        <p:origin x="2288" y="184"/>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3/23/22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3/23/22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introduce the task of part-of-speech tagging</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accurate are modern POS taggers? Quite accurate; for English, and a for a few other languages </a:t>
            </a:r>
            <a:r>
              <a:rPr lang="en-US" dirty="0" err="1"/>
              <a:t>wwhere</a:t>
            </a:r>
            <a:r>
              <a:rPr lang="en-US" dirty="0"/>
              <a:t> we have sufficient hand-labeled training data, and which have sufficiently simple morphology,  tagging is a mostly solved problem.</a:t>
            </a:r>
          </a:p>
          <a:p>
            <a:endParaRPr lang="en-US" dirty="0"/>
          </a:p>
          <a:p>
            <a:r>
              <a:rPr lang="en-US" dirty="0"/>
              <a:t>The accuracy, that is, the </a:t>
            </a:r>
            <a:r>
              <a:rPr lang="en-US" dirty="0" err="1"/>
              <a:t>percemtage</a:t>
            </a:r>
            <a:r>
              <a:rPr lang="en-US" dirty="0"/>
              <a:t> of tokens that the tagger assigns the correct tag to, is about 97% </a:t>
            </a:r>
          </a:p>
          <a:p>
            <a:endParaRPr lang="en-US" dirty="0"/>
          </a:p>
          <a:p>
            <a:r>
              <a:rPr lang="en-US" dirty="0"/>
              <a:t>Of course, for English, the baseline itself is quite high.  What's called the most frequent class </a:t>
            </a:r>
            <a:r>
              <a:rPr lang="en-US" dirty="0" err="1"/>
              <a:t>baesline</a:t>
            </a:r>
            <a:r>
              <a:rPr lang="en-US" dirty="0"/>
              <a:t> is simply to tag every word with its most frequent tag.  For unknown words, tag them as nouns.  This baseline gets around 92% accuracy, simply because, as we've seen, many words are not ambiguous.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58961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taggers generally make use of three sources of information:  let's consider disambiguating the words in the sentence "Janet will back the bill".</a:t>
            </a:r>
          </a:p>
          <a:p>
            <a:endParaRPr lang="en-US" dirty="0"/>
          </a:p>
          <a:p>
            <a:r>
              <a:rPr lang="en-US" dirty="0"/>
              <a:t>One source is the prior probability of the word having that tag; so the word "will" is usually an AUX, less frequently a Noun (like someone "of strong will") or VERB.  Another source is the neighboring words.  "the" usually precedes adjectives and nouns, not verbs.  And the final is the makeup of the word itself; the </a:t>
            </a:r>
            <a:r>
              <a:rPr lang="en-US" dirty="0" err="1"/>
              <a:t>prefex</a:t>
            </a:r>
            <a:r>
              <a:rPr lang="en-US" dirty="0"/>
              <a:t> "un" often indicates an adjective, the suffix "</a:t>
            </a:r>
            <a:r>
              <a:rPr lang="en-US" dirty="0" err="1"/>
              <a:t>ly</a:t>
            </a:r>
            <a:r>
              <a:rPr lang="en-US" dirty="0"/>
              <a:t>" almost always an adverb, and capitalization is a strong hint word proper nouns.</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12</a:t>
            </a:fld>
            <a:endParaRPr lang="en-US"/>
          </a:p>
        </p:txBody>
      </p:sp>
    </p:spTree>
    <p:extLst>
      <p:ext uri="{BB962C8B-B14F-4D97-AF65-F5344CB8AC3E}">
        <p14:creationId xmlns:p14="http://schemas.microsoft.com/office/powerpoint/2010/main" val="175394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 tagging can be done with classic supervised machine learning algorithms like Hidden Markov Models or Conditional Random Fields, or with neural models, either neural sequence models trained from scratch, or large language models, finetuned.</a:t>
            </a:r>
          </a:p>
          <a:p>
            <a:endParaRPr lang="en-US" dirty="0"/>
          </a:p>
          <a:p>
            <a:r>
              <a:rPr lang="en-US" dirty="0"/>
              <a:t>For English, with sufficient training data, all achieve about equal performance.</a:t>
            </a:r>
          </a:p>
          <a:p>
            <a:endParaRPr lang="en-US" dirty="0"/>
          </a:p>
          <a:p>
            <a:r>
              <a:rPr lang="en-US" dirty="0"/>
              <a:t>And all make use of the information sources we discussed; HMMs and CRFs via human-created features, and the neural models by inducing these features via representation learning.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1724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sketched at a high level part-of-speech tags and the task of part-of-speech tagging.</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455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task of named entity recognition.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678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names are another important and anciently studied linguistic category. While parts of speech are generally assigned to individual words or morphemes, a proper name is often an entire multiword phrase, like the name “Marie Curie”, the location “New York City”, or the organization “Stanford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 of speech tagging can tell us that words like </a:t>
            </a:r>
            <a:r>
              <a:rPr lang="en-US" sz="1200" i="1" kern="1200" dirty="0">
                <a:solidFill>
                  <a:schemeClr val="tx1"/>
                </a:solidFill>
                <a:effectLst/>
                <a:latin typeface="+mn-lt"/>
                <a:ea typeface="+mn-ea"/>
                <a:cs typeface="+mn-cs"/>
              </a:rPr>
              <a:t>Janet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Stanford University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Colorado </a:t>
            </a:r>
            <a:r>
              <a:rPr lang="en-US" sz="1200" kern="1200" dirty="0">
                <a:solidFill>
                  <a:schemeClr val="tx1"/>
                </a:solidFill>
                <a:effectLst/>
                <a:latin typeface="+mn-lt"/>
                <a:ea typeface="+mn-ea"/>
                <a:cs typeface="+mn-cs"/>
              </a:rPr>
              <a:t>are all proper nouns; being a proper noun is a grammatical property of these words. But viewed from a semantic perspective, these proper nouns refer to different kinds of entities: Janet is a person, Stanford University is an organization,.. and Colorado is a location. A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roughly speaking, anything that can be referred to with a proper name: a person, a location, an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entity tags are most common: </a:t>
            </a:r>
            <a:r>
              <a:rPr lang="en-US" sz="1200" b="0" kern="1200" dirty="0">
                <a:solidFill>
                  <a:schemeClr val="tx1"/>
                </a:solidFill>
                <a:effectLst/>
                <a:latin typeface="+mn-lt"/>
                <a:ea typeface="+mn-ea"/>
                <a:cs typeface="+mn-cs"/>
              </a:rPr>
              <a:t>PER </a:t>
            </a:r>
            <a:r>
              <a:rPr lang="en-US" sz="1200" kern="1200" dirty="0">
                <a:solidFill>
                  <a:schemeClr val="tx1"/>
                </a:solidFill>
                <a:effectLst/>
                <a:latin typeface="+mn-lt"/>
                <a:ea typeface="+mn-ea"/>
                <a:cs typeface="+mn-cs"/>
              </a:rPr>
              <a:t>(person), </a:t>
            </a:r>
            <a:r>
              <a:rPr lang="en-US" sz="1200" b="0" kern="1200" dirty="0">
                <a:solidFill>
                  <a:schemeClr val="tx1"/>
                </a:solidFill>
                <a:effectLst/>
                <a:latin typeface="+mn-lt"/>
                <a:ea typeface="+mn-ea"/>
                <a:cs typeface="+mn-cs"/>
              </a:rPr>
              <a:t>LOC </a:t>
            </a:r>
            <a:r>
              <a:rPr lang="en-US" sz="1200" kern="1200" dirty="0">
                <a:solidFill>
                  <a:schemeClr val="tx1"/>
                </a:solidFill>
                <a:effectLst/>
                <a:latin typeface="+mn-lt"/>
                <a:ea typeface="+mn-ea"/>
                <a:cs typeface="+mn-cs"/>
              </a:rPr>
              <a:t>(location), </a:t>
            </a:r>
            <a:r>
              <a:rPr lang="en-US" sz="1200" b="0" kern="1200" dirty="0">
                <a:solidFill>
                  <a:schemeClr val="tx1"/>
                </a:solidFill>
                <a:effectLst/>
                <a:latin typeface="+mn-lt"/>
                <a:ea typeface="+mn-ea"/>
                <a:cs typeface="+mn-cs"/>
              </a:rPr>
              <a:t>ORG </a:t>
            </a:r>
            <a:r>
              <a:rPr lang="en-US" sz="1200" kern="1200" dirty="0">
                <a:solidFill>
                  <a:schemeClr val="tx1"/>
                </a:solidFill>
                <a:effectLst/>
                <a:latin typeface="+mn-lt"/>
                <a:ea typeface="+mn-ea"/>
                <a:cs typeface="+mn-cs"/>
              </a:rPr>
              <a:t>(organization), or </a:t>
            </a:r>
            <a:r>
              <a:rPr lang="en-US" sz="1200" b="0" kern="1200" dirty="0">
                <a:solidFill>
                  <a:schemeClr val="tx1"/>
                </a:solidFill>
                <a:effectLst/>
                <a:latin typeface="+mn-lt"/>
                <a:ea typeface="+mn-ea"/>
                <a:cs typeface="+mn-cs"/>
              </a:rPr>
              <a:t>GPE </a:t>
            </a:r>
            <a:r>
              <a:rPr lang="en-US" sz="1200" kern="1200" dirty="0">
                <a:solidFill>
                  <a:schemeClr val="tx1"/>
                </a:solidFill>
                <a:effectLst/>
                <a:latin typeface="+mn-lt"/>
                <a:ea typeface="+mn-ea"/>
                <a:cs typeface="+mn-cs"/>
              </a:rPr>
              <a:t>(geo-political entity). However, the term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commonly extended to include things that aren’t entities per se, including dates, times, and other kinds of temporal expressions, and even numerical expressions like prices.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99439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entity tags are most common: </a:t>
            </a:r>
            <a:r>
              <a:rPr lang="en-US" sz="1200" b="0" kern="1200" dirty="0">
                <a:solidFill>
                  <a:schemeClr val="tx1"/>
                </a:solidFill>
                <a:effectLst/>
                <a:latin typeface="+mn-lt"/>
                <a:ea typeface="+mn-ea"/>
                <a:cs typeface="+mn-cs"/>
              </a:rPr>
              <a:t>PER </a:t>
            </a:r>
            <a:r>
              <a:rPr lang="en-US" sz="1200" kern="1200" dirty="0">
                <a:solidFill>
                  <a:schemeClr val="tx1"/>
                </a:solidFill>
                <a:effectLst/>
                <a:latin typeface="+mn-lt"/>
                <a:ea typeface="+mn-ea"/>
                <a:cs typeface="+mn-cs"/>
              </a:rPr>
              <a:t>(person), </a:t>
            </a:r>
            <a:r>
              <a:rPr lang="en-US" sz="1200" b="0" kern="1200" dirty="0">
                <a:solidFill>
                  <a:schemeClr val="tx1"/>
                </a:solidFill>
                <a:effectLst/>
                <a:latin typeface="+mn-lt"/>
                <a:ea typeface="+mn-ea"/>
                <a:cs typeface="+mn-cs"/>
              </a:rPr>
              <a:t>LOC </a:t>
            </a:r>
            <a:r>
              <a:rPr lang="en-US" sz="1200" kern="1200" dirty="0">
                <a:solidFill>
                  <a:schemeClr val="tx1"/>
                </a:solidFill>
                <a:effectLst/>
                <a:latin typeface="+mn-lt"/>
                <a:ea typeface="+mn-ea"/>
                <a:cs typeface="+mn-cs"/>
              </a:rPr>
              <a:t>(location), </a:t>
            </a:r>
            <a:r>
              <a:rPr lang="en-US" sz="1200" b="0" kern="1200" dirty="0">
                <a:solidFill>
                  <a:schemeClr val="tx1"/>
                </a:solidFill>
                <a:effectLst/>
                <a:latin typeface="+mn-lt"/>
                <a:ea typeface="+mn-ea"/>
                <a:cs typeface="+mn-cs"/>
              </a:rPr>
              <a:t>ORG </a:t>
            </a:r>
            <a:r>
              <a:rPr lang="en-US" sz="1200" kern="1200" dirty="0">
                <a:solidFill>
                  <a:schemeClr val="tx1"/>
                </a:solidFill>
                <a:effectLst/>
                <a:latin typeface="+mn-lt"/>
                <a:ea typeface="+mn-ea"/>
                <a:cs typeface="+mn-cs"/>
              </a:rPr>
              <a:t>(organization), or </a:t>
            </a:r>
            <a:r>
              <a:rPr lang="en-US" sz="1200" b="0" kern="1200" dirty="0">
                <a:solidFill>
                  <a:schemeClr val="tx1"/>
                </a:solidFill>
                <a:effectLst/>
                <a:latin typeface="+mn-lt"/>
                <a:ea typeface="+mn-ea"/>
                <a:cs typeface="+mn-cs"/>
              </a:rPr>
              <a:t>GPE </a:t>
            </a:r>
            <a:r>
              <a:rPr lang="en-US" sz="1200" kern="1200" dirty="0">
                <a:solidFill>
                  <a:schemeClr val="tx1"/>
                </a:solidFill>
                <a:effectLst/>
                <a:latin typeface="+mn-lt"/>
                <a:ea typeface="+mn-ea"/>
                <a:cs typeface="+mn-cs"/>
              </a:rPr>
              <a:t>(geo-political entity). However, the term </a:t>
            </a:r>
            <a:r>
              <a:rPr lang="en-US" sz="1200" b="0" kern="1200" dirty="0">
                <a:solidFill>
                  <a:schemeClr val="tx1"/>
                </a:solidFill>
                <a:effectLst/>
                <a:latin typeface="+mn-lt"/>
                <a:ea typeface="+mn-ea"/>
                <a:cs typeface="+mn-cs"/>
              </a:rPr>
              <a:t>named entity </a:t>
            </a:r>
            <a:r>
              <a:rPr lang="en-US" sz="1200" kern="1200" dirty="0">
                <a:solidFill>
                  <a:schemeClr val="tx1"/>
                </a:solidFill>
                <a:effectLst/>
                <a:latin typeface="+mn-lt"/>
                <a:ea typeface="+mn-ea"/>
                <a:cs typeface="+mn-cs"/>
              </a:rPr>
              <a:t>is commonly extended to include things that aren’t entities per se, including dates, times, and other kinds of temporal expressions, and even numerical expressions like prices.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402823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text showing some sample Named Entity Recognition output. You'll see 13 mentions of named entities including 5 organizations, 4 locations, 2 times, 1 person, and 1 mention of money.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75919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Named entity tagging is a useful first step in lots of natural language understand-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tasks. In sentiment analysis we might want to know a consumer’s sentiment toward a particular entity. Entities are a useful first stage in question answering, or for linking text to information in structured knowledge sources like Wikipedia. And named entity tagging is also central to natural language understanding tasks of building semantic representations,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68425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Unlike part-of-speech tagging, where there is no segmentation problem since each word gets one tag, the task of named entity recognition is to find and label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spans </a:t>
            </a:r>
            <a:r>
              <a:rPr lang="en-US" sz="1200" kern="1200" dirty="0">
                <a:solidFill>
                  <a:schemeClr val="tx1"/>
                </a:solidFill>
                <a:effectLst/>
                <a:latin typeface="+mn-lt"/>
                <a:ea typeface="+mn-ea"/>
                <a:cs typeface="+mn-cs"/>
              </a:rPr>
              <a:t>of text, and is difficult partly because of the ambiguity of segmentation; we need to decide what’s an entity and what isn’t, and where the boundaries are.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Indeed, most words in a text will not be named entities.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difficulty is caused by type ambiguity the name Washington can refer to the educator Booker T Washington, the sports team, the location, or the geo-political entity.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40397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6A12441-541C-8049-9EB6-B7944644D433}" type="slidenum">
              <a:rPr lang="en-US"/>
              <a:pPr/>
              <a:t>2</a:t>
            </a:fld>
            <a:endParaRPr lang="en-US"/>
          </a:p>
        </p:txBody>
      </p:sp>
      <p:sp>
        <p:nvSpPr>
          <p:cNvPr id="6146" name="Rectangle 7"/>
          <p:cNvSpPr txBox="1">
            <a:spLocks noGrp="1" noChangeArrowheads="1"/>
          </p:cNvSpPr>
          <p:nvPr/>
        </p:nvSpPr>
        <p:spPr bwMode="auto">
          <a:xfrm>
            <a:off x="3883758" y="8946168"/>
            <a:ext cx="2985311" cy="463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eaLnBrk="0" hangingPunct="0"/>
            <a:fld id="{511E387A-761F-6A49-BCBC-FEFB84592E4B}" type="slidenum">
              <a:rPr lang="en-US" sz="1200">
                <a:latin typeface="Times New Roman" charset="0"/>
              </a:rPr>
              <a:pPr algn="r" eaLnBrk="0" hangingPunct="0"/>
              <a:t>2</a:t>
            </a:fld>
            <a:endParaRPr lang="en-US" sz="1200">
              <a:latin typeface="Times New Roman" charset="0"/>
            </a:endParaRPr>
          </a:p>
        </p:txBody>
      </p:sp>
      <p:sp>
        <p:nvSpPr>
          <p:cNvPr id="6147"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148" name="Rectangle 3"/>
          <p:cNvSpPr>
            <a:spLocks noGrp="1" noChangeArrowheads="1"/>
          </p:cNvSpPr>
          <p:nvPr>
            <p:ph type="body" idx="1"/>
          </p:nvPr>
        </p:nvSpPr>
        <p:spPr/>
        <p:txBody>
          <a:bodyPr/>
          <a:lstStyle/>
          <a:p>
            <a:r>
              <a:rPr lang="en-US" dirty="0"/>
              <a:t>From the earliest linguistic traditions (the Sanskrit grammarians </a:t>
            </a:r>
            <a:r>
              <a:rPr lang="en-US" dirty="0" err="1"/>
              <a:t>Yaska</a:t>
            </a:r>
            <a:r>
              <a:rPr lang="en-US" dirty="0"/>
              <a:t> and Panini in India, the Aristotle and the Stoics in Greece), came idea that words can be classified into grammatical categories, what we now call parts of speech, word classes, or sometimes just for short, POS or POS tags.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100 BCE, Dionysius </a:t>
            </a:r>
            <a:r>
              <a:rPr lang="en-US" sz="1200" kern="1200" dirty="0" err="1">
                <a:solidFill>
                  <a:schemeClr val="tx1"/>
                </a:solidFill>
                <a:effectLst/>
                <a:latin typeface="+mn-lt"/>
                <a:ea typeface="+mn-ea"/>
                <a:cs typeface="+mn-cs"/>
              </a:rPr>
              <a:t>Thrax</a:t>
            </a:r>
            <a:r>
              <a:rPr lang="en-US" sz="1200" kern="1200" dirty="0">
                <a:solidFill>
                  <a:schemeClr val="tx1"/>
                </a:solidFill>
                <a:effectLst/>
                <a:latin typeface="+mn-lt"/>
                <a:ea typeface="+mn-ea"/>
                <a:cs typeface="+mn-cs"/>
              </a:rPr>
              <a:t> settled on a set of eight that became the basis for descriptions of European languages for the next 2000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durability of parts of speech through two millennia speaks to their centrality in models of human language.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standard approach to sequence labeling for a span-recognition problem like NER is </a:t>
            </a:r>
            <a:r>
              <a:rPr lang="en-US" sz="1200" b="0" kern="1200" dirty="0">
                <a:solidFill>
                  <a:schemeClr val="tx1"/>
                </a:solidFill>
                <a:effectLst/>
                <a:latin typeface="+mn-lt"/>
                <a:ea typeface="+mn-ea"/>
                <a:cs typeface="+mn-cs"/>
              </a:rPr>
              <a:t>BIO </a:t>
            </a:r>
            <a:r>
              <a:rPr lang="en-US" sz="1200" kern="1200" dirty="0">
                <a:solidFill>
                  <a:schemeClr val="tx1"/>
                </a:solidFill>
                <a:effectLst/>
                <a:latin typeface="+mn-lt"/>
                <a:ea typeface="+mn-ea"/>
                <a:cs typeface="+mn-cs"/>
              </a:rPr>
              <a:t>tagging (Ramshaw and Marcus, 1995). This is a method that allows us to treat NER like a word-by-word sequence labeling task, via tags that capture both the boundary and the named entity type. Consider the following sentence: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940780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shows the same sentence represented with </a:t>
            </a:r>
            <a:r>
              <a:rPr lang="en-US" sz="1200" b="0" kern="1200" dirty="0">
                <a:solidFill>
                  <a:schemeClr val="tx1"/>
                </a:solidFill>
                <a:effectLst/>
                <a:latin typeface="+mn-lt"/>
                <a:ea typeface="+mn-ea"/>
                <a:cs typeface="+mn-cs"/>
              </a:rPr>
              <a:t>BIO </a:t>
            </a:r>
            <a:r>
              <a:rPr lang="en-US" sz="1200" kern="1200" dirty="0">
                <a:solidFill>
                  <a:schemeClr val="tx1"/>
                </a:solidFill>
                <a:effectLst/>
                <a:latin typeface="+mn-lt"/>
                <a:ea typeface="+mn-ea"/>
                <a:cs typeface="+mn-cs"/>
              </a:rPr>
              <a:t>tagging.  Notice we have tags </a:t>
            </a:r>
            <a:r>
              <a:rPr lang="en-US" sz="1200" kern="1200" dirty="0" err="1">
                <a:solidFill>
                  <a:schemeClr val="tx1"/>
                </a:solidFill>
                <a:effectLst/>
                <a:latin typeface="+mn-lt"/>
                <a:ea typeface="+mn-ea"/>
                <a:cs typeface="+mn-cs"/>
              </a:rPr>
              <a:t>orrresponding</a:t>
            </a:r>
            <a:r>
              <a:rPr lang="en-US" sz="1200" kern="1200" dirty="0">
                <a:solidFill>
                  <a:schemeClr val="tx1"/>
                </a:solidFill>
                <a:effectLst/>
                <a:latin typeface="+mn-lt"/>
                <a:ea typeface="+mn-ea"/>
                <a:cs typeface="+mn-cs"/>
              </a:rPr>
              <a:t> to people, organizations, and locations.  And now we have one tag per token.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683410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it work? </a:t>
            </a:r>
            <a:r>
              <a:rPr lang="en-US" sz="1200" kern="1200" dirty="0">
                <a:solidFill>
                  <a:schemeClr val="tx1"/>
                </a:solidFill>
                <a:effectLst/>
                <a:latin typeface="+mn-lt"/>
                <a:ea typeface="+mn-ea"/>
                <a:cs typeface="+mn-cs"/>
              </a:rPr>
              <a:t>In BIO tagging we label any token that </a:t>
            </a:r>
            <a:r>
              <a:rPr lang="en-US" sz="1200" i="1" kern="1200" dirty="0">
                <a:solidFill>
                  <a:schemeClr val="tx1"/>
                </a:solidFill>
                <a:effectLst/>
                <a:latin typeface="+mn-lt"/>
                <a:ea typeface="+mn-ea"/>
                <a:cs typeface="+mn-cs"/>
              </a:rPr>
              <a:t>begins </a:t>
            </a:r>
            <a:r>
              <a:rPr lang="en-US" sz="1200" kern="1200" dirty="0">
                <a:solidFill>
                  <a:schemeClr val="tx1"/>
                </a:solidFill>
                <a:effectLst/>
                <a:latin typeface="+mn-lt"/>
                <a:ea typeface="+mn-ea"/>
                <a:cs typeface="+mn-cs"/>
              </a:rPr>
              <a:t>a span of interest with the label B, tokens that occur </a:t>
            </a:r>
            <a:r>
              <a:rPr lang="en-US" sz="1200" i="1" kern="1200" dirty="0">
                <a:solidFill>
                  <a:schemeClr val="tx1"/>
                </a:solidFill>
                <a:effectLst/>
                <a:latin typeface="+mn-lt"/>
                <a:ea typeface="+mn-ea"/>
                <a:cs typeface="+mn-cs"/>
              </a:rPr>
              <a:t>inside </a:t>
            </a:r>
            <a:r>
              <a:rPr lang="en-US" sz="1200" kern="1200" dirty="0">
                <a:solidFill>
                  <a:schemeClr val="tx1"/>
                </a:solidFill>
                <a:effectLst/>
                <a:latin typeface="+mn-lt"/>
                <a:ea typeface="+mn-ea"/>
                <a:cs typeface="+mn-cs"/>
              </a:rPr>
              <a:t>a span are tagged with an I, and any tokens outside of any span of interest are labeled O. While there is only one O tag, we’ll have distinct B and I tags for each named entity class. The number of tags is thus 2</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+ 1 tags,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number of entity types.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BIO tagging has the advantage that we can represent the task in the same simple sequence modeling way as part-of-speech tagging: assigning a single label </a:t>
            </a:r>
            <a:r>
              <a:rPr lang="en-US" sz="1200" i="1" kern="1200" dirty="0" err="1">
                <a:solidFill>
                  <a:schemeClr val="tx1"/>
                </a:solidFill>
                <a:effectLst/>
                <a:latin typeface="+mn-lt"/>
                <a:ea typeface="+mn-ea"/>
                <a:cs typeface="+mn-cs"/>
              </a:rPr>
              <a:t>yi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each input word </a:t>
            </a:r>
            <a:r>
              <a:rPr lang="en-US" sz="1200" i="1" kern="1200" dirty="0">
                <a:solidFill>
                  <a:schemeClr val="tx1"/>
                </a:solidFill>
                <a:effectLst/>
                <a:latin typeface="+mn-lt"/>
                <a:ea typeface="+mn-ea"/>
                <a:cs typeface="+mn-cs"/>
              </a:rPr>
              <a:t>xi</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92825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variants of BIO tagging in which there is no B tag, or in which we add an End tag, or a </a:t>
            </a:r>
            <a:r>
              <a:rPr lang="en-US" dirty="0" err="1"/>
              <a:t>Signle</a:t>
            </a:r>
            <a:r>
              <a:rPr lang="en-US" dirty="0"/>
              <a:t> tag for single-words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509603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part of speech tagging, named entity recognition is done by supervised machine learning, where we have a human-labeled training set in which some text is marked up with named entity tags. We can use classic ML algorithms like HMMs or CRFs, or neural models.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09721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now seen the idea of named entity tagging, an important first step in many NLP algorithms.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3230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Exploding gradients: Error gradients can accumulate during an update and result in very large gradients (poor loss). These in turn result in large updates to the network weights, and in turn, an unstable network (large changes in loss from update to update). At an extreme, the values of weights can become so large as to overflow and result in NaN values.</a:t>
            </a:r>
          </a:p>
          <a:p>
            <a:endParaRPr lang="en-US" dirty="0"/>
          </a:p>
          <a:p>
            <a:r>
              <a:rPr lang="en-US" dirty="0"/>
              <a:t>In recurrent neural networks, exploding gradients can result in an unstable network that is unable to learn from training data and at best a network that cannot learn over long input sequences of data.</a:t>
            </a:r>
          </a:p>
        </p:txBody>
      </p:sp>
      <p:sp>
        <p:nvSpPr>
          <p:cNvPr id="4" name="Slide Number Placeholder 3"/>
          <p:cNvSpPr>
            <a:spLocks noGrp="1"/>
          </p:cNvSpPr>
          <p:nvPr>
            <p:ph type="sldNum" sz="quarter" idx="5"/>
          </p:nvPr>
        </p:nvSpPr>
        <p:spPr/>
        <p:txBody>
          <a:bodyPr/>
          <a:lstStyle/>
          <a:p>
            <a:fld id="{00333B7F-22EB-4B40-BA95-43D603EA07F2}" type="slidenum">
              <a:rPr lang="en-US" smtClean="0"/>
              <a:t>36</a:t>
            </a:fld>
            <a:endParaRPr lang="en-US"/>
          </a:p>
        </p:txBody>
      </p:sp>
    </p:spTree>
    <p:extLst>
      <p:ext uri="{BB962C8B-B14F-4D97-AF65-F5344CB8AC3E}">
        <p14:creationId xmlns:p14="http://schemas.microsoft.com/office/powerpoint/2010/main" val="2617502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07D92F1-8734-4144-B257-88D33EAF4046}" type="slidenum">
              <a:rPr lang="en-US"/>
              <a:pPr/>
              <a:t>3</a:t>
            </a:fld>
            <a:endParaRPr lang="en-US"/>
          </a:p>
        </p:txBody>
      </p:sp>
      <p:sp>
        <p:nvSpPr>
          <p:cNvPr id="17410" name="Rectangle 7"/>
          <p:cNvSpPr txBox="1">
            <a:spLocks noGrp="1" noChangeArrowheads="1"/>
          </p:cNvSpPr>
          <p:nvPr/>
        </p:nvSpPr>
        <p:spPr bwMode="auto">
          <a:xfrm>
            <a:off x="3883758" y="8946168"/>
            <a:ext cx="2985311" cy="463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r" eaLnBrk="0" hangingPunct="0"/>
            <a:fld id="{5625C148-C31F-2643-B3A9-4F14A87B232E}" type="slidenum">
              <a:rPr lang="en-US" sz="1200">
                <a:latin typeface="Times New Roman" charset="0"/>
              </a:rPr>
              <a:pPr algn="r" eaLnBrk="0" hangingPunct="0"/>
              <a:t>3</a:t>
            </a:fld>
            <a:endParaRPr lang="en-US" sz="1200">
              <a:latin typeface="Times New Roman" charset="0"/>
            </a:endParaRPr>
          </a:p>
        </p:txBody>
      </p:sp>
      <p:sp>
        <p:nvSpPr>
          <p:cNvPr id="17411" name="Rectangle 2"/>
          <p:cNvSpPr>
            <a:spLocks noGrp="1" noRot="1" noChangeAspect="1" noChangeArrowheads="1" noTextEdit="1"/>
          </p:cNvSpPr>
          <p:nvPr>
            <p:ph type="sldImg"/>
          </p:nvPr>
        </p:nvSpPr>
        <p:spPr>
          <a:xfrm>
            <a:off x="293688" y="704850"/>
            <a:ext cx="6259512" cy="3522663"/>
          </a:xfrm>
          <a:ln/>
          <a:extLst>
            <a:ext uri="{FAA26D3D-D897-4be2-8F04-BA451C77F1D7}">
              <ma14:placeholderFlag xmlns:ma14="http://schemas.microsoft.com/office/mac/drawingml/2011/main" xmlns="" val="1"/>
            </a:ext>
          </a:extLst>
        </p:spPr>
      </p:sp>
      <p:sp>
        <p:nvSpPr>
          <p:cNvPr id="17412" name="Rectangle 3"/>
          <p:cNvSpPr>
            <a:spLocks noGrp="1" noChangeArrowheads="1"/>
          </p:cNvSpPr>
          <p:nvPr>
            <p:ph type="body" idx="1"/>
          </p:nvPr>
        </p:nvSpPr>
        <p:spPr>
          <a:xfrm>
            <a:off x="912707" y="4464928"/>
            <a:ext cx="5019887" cy="4226754"/>
          </a:xfrm>
        </p:spPr>
        <p:txBody>
          <a:bodyPr lIns="92821" tIns="46410" rIns="92821" bIns="4641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talk about some parts of speech. While these word classes do have semantic tendencies—adjectives, for example, often describe </a:t>
            </a:r>
            <a:r>
              <a:rPr lang="en-US" sz="1200" i="1" kern="1200" dirty="0">
                <a:solidFill>
                  <a:schemeClr val="tx1"/>
                </a:solidFill>
                <a:effectLst/>
                <a:latin typeface="+mn-lt"/>
                <a:ea typeface="+mn-ea"/>
                <a:cs typeface="+mn-cs"/>
              </a:rPr>
              <a:t>properties </a:t>
            </a:r>
            <a:r>
              <a:rPr lang="en-US" sz="1200" kern="1200" dirty="0">
                <a:solidFill>
                  <a:schemeClr val="tx1"/>
                </a:solidFill>
                <a:effectLst/>
                <a:latin typeface="+mn-lt"/>
                <a:ea typeface="+mn-ea"/>
                <a:cs typeface="+mn-cs"/>
              </a:rPr>
              <a:t>and nouns </a:t>
            </a:r>
            <a:r>
              <a:rPr lang="en-US" sz="1200" i="1" kern="1200" dirty="0">
                <a:solidFill>
                  <a:schemeClr val="tx1"/>
                </a:solidFill>
                <a:effectLst/>
                <a:latin typeface="+mn-lt"/>
                <a:ea typeface="+mn-ea"/>
                <a:cs typeface="+mn-cs"/>
              </a:rPr>
              <a:t>people</a:t>
            </a:r>
            <a:r>
              <a:rPr lang="en-US" sz="1200" kern="1200" dirty="0">
                <a:solidFill>
                  <a:schemeClr val="tx1"/>
                </a:solidFill>
                <a:effectLst/>
                <a:latin typeface="+mn-lt"/>
                <a:ea typeface="+mn-ea"/>
                <a:cs typeface="+mn-cs"/>
              </a:rPr>
              <a:t>— parts of speech are defined instead based on their grammatical relationship with neighboring words or the morphological properties about their affixes.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Parts of speech fall into two broad categories: </a:t>
            </a:r>
            <a:r>
              <a:rPr lang="en-US" sz="1200" b="0" kern="1200" dirty="0">
                <a:solidFill>
                  <a:schemeClr val="tx1"/>
                </a:solidFill>
                <a:effectLst/>
                <a:latin typeface="+mn-lt"/>
                <a:ea typeface="+mn-ea"/>
                <a:cs typeface="+mn-cs"/>
              </a:rPr>
              <a:t>closed class </a:t>
            </a:r>
            <a:r>
              <a:rPr lang="en-US" sz="1200" kern="1200" dirty="0">
                <a:solidFill>
                  <a:schemeClr val="tx1"/>
                </a:solidFill>
                <a:effectLst/>
                <a:latin typeface="+mn-lt"/>
                <a:ea typeface="+mn-ea"/>
                <a:cs typeface="+mn-cs"/>
              </a:rPr>
              <a:t>and </a:t>
            </a:r>
            <a:r>
              <a:rPr lang="en-US" sz="1200" b="0" kern="1200" dirty="0">
                <a:solidFill>
                  <a:schemeClr val="tx1"/>
                </a:solidFill>
                <a:effectLst/>
                <a:latin typeface="+mn-lt"/>
                <a:ea typeface="+mn-ea"/>
                <a:cs typeface="+mn-cs"/>
              </a:rPr>
              <a:t>open class</a:t>
            </a:r>
            <a:r>
              <a:rPr lang="en-US" sz="1200" kern="1200" dirty="0">
                <a:solidFill>
                  <a:schemeClr val="tx1"/>
                </a:solidFill>
                <a:effectLst/>
                <a:latin typeface="+mn-lt"/>
                <a:ea typeface="+mn-ea"/>
                <a:cs typeface="+mn-cs"/>
              </a:rPr>
              <a:t>. Closed classes are those with relatively fixed membership, such as prepositions— new prepositions are rarely coined. By contrast, nouns and verbs are open classes— new nouns and verbs like </a:t>
            </a:r>
            <a:r>
              <a:rPr lang="en-US" sz="1200" i="1" kern="1200" dirty="0">
                <a:solidFill>
                  <a:schemeClr val="tx1"/>
                </a:solidFill>
                <a:effectLst/>
                <a:latin typeface="+mn-lt"/>
                <a:ea typeface="+mn-ea"/>
                <a:cs typeface="+mn-cs"/>
              </a:rPr>
              <a:t>iPhone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to fax </a:t>
            </a:r>
            <a:r>
              <a:rPr lang="en-US" sz="1200" kern="1200" dirty="0">
                <a:solidFill>
                  <a:schemeClr val="tx1"/>
                </a:solidFill>
                <a:effectLst/>
                <a:latin typeface="+mn-lt"/>
                <a:ea typeface="+mn-ea"/>
                <a:cs typeface="+mn-cs"/>
              </a:rPr>
              <a:t>are continually being created or borrowed. Closed class words are generally </a:t>
            </a:r>
            <a:r>
              <a:rPr lang="en-US" sz="1200" b="0" kern="1200" dirty="0">
                <a:solidFill>
                  <a:schemeClr val="tx1"/>
                </a:solidFill>
                <a:effectLst/>
                <a:latin typeface="+mn-lt"/>
                <a:ea typeface="+mn-ea"/>
                <a:cs typeface="+mn-cs"/>
              </a:rPr>
              <a:t>function words </a:t>
            </a:r>
            <a:r>
              <a:rPr lang="en-US" sz="1200" kern="1200" dirty="0">
                <a:solidFill>
                  <a:schemeClr val="tx1"/>
                </a:solidFill>
                <a:effectLst/>
                <a:latin typeface="+mn-lt"/>
                <a:ea typeface="+mn-ea"/>
                <a:cs typeface="+mn-cs"/>
              </a:rPr>
              <a:t>like </a:t>
            </a:r>
            <a:r>
              <a:rPr lang="en-US" sz="1200" i="1" kern="1200" dirty="0">
                <a:solidFill>
                  <a:schemeClr val="tx1"/>
                </a:solidFill>
                <a:effectLst/>
                <a:latin typeface="+mn-lt"/>
                <a:ea typeface="+mn-ea"/>
                <a:cs typeface="+mn-cs"/>
              </a:rPr>
              <a:t>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you</a:t>
            </a:r>
            <a:r>
              <a:rPr lang="en-US" sz="1200" kern="1200" dirty="0">
                <a:solidFill>
                  <a:schemeClr val="tx1"/>
                </a:solidFill>
                <a:effectLst/>
                <a:latin typeface="+mn-lt"/>
                <a:ea typeface="+mn-ea"/>
                <a:cs typeface="+mn-cs"/>
              </a:rPr>
              <a:t>, which tend to be very short, occur frequently, and often have structuring uses in grammar.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major open classes occur in the languages of the world: </a:t>
            </a:r>
            <a:r>
              <a:rPr lang="en-US" sz="1200" b="0" kern="1200" dirty="0">
                <a:solidFill>
                  <a:schemeClr val="tx1"/>
                </a:solidFill>
                <a:effectLst/>
                <a:latin typeface="+mn-lt"/>
                <a:ea typeface="+mn-ea"/>
                <a:cs typeface="+mn-cs"/>
              </a:rPr>
              <a:t>nouns </a:t>
            </a:r>
            <a:r>
              <a:rPr lang="en-US" sz="1200" kern="1200" dirty="0">
                <a:solidFill>
                  <a:schemeClr val="tx1"/>
                </a:solidFill>
                <a:effectLst/>
                <a:latin typeface="+mn-lt"/>
                <a:ea typeface="+mn-ea"/>
                <a:cs typeface="+mn-cs"/>
              </a:rPr>
              <a:t>(including proper nouns), </a:t>
            </a:r>
            <a:r>
              <a:rPr lang="en-US" sz="1200" b="0" kern="1200" dirty="0">
                <a:solidFill>
                  <a:schemeClr val="tx1"/>
                </a:solidFill>
                <a:effectLst/>
                <a:latin typeface="+mn-lt"/>
                <a:ea typeface="+mn-ea"/>
                <a:cs typeface="+mn-cs"/>
              </a:rPr>
              <a:t>verbs</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adjectives</a:t>
            </a:r>
            <a:r>
              <a:rPr lang="en-US" sz="1200" kern="1200" dirty="0">
                <a:solidFill>
                  <a:schemeClr val="tx1"/>
                </a:solidFill>
                <a:effectLst/>
                <a:latin typeface="+mn-lt"/>
                <a:ea typeface="+mn-ea"/>
                <a:cs typeface="+mn-cs"/>
              </a:rPr>
              <a:t>, and </a:t>
            </a:r>
            <a:r>
              <a:rPr lang="en-US" sz="1200" b="0" kern="1200" dirty="0">
                <a:solidFill>
                  <a:schemeClr val="tx1"/>
                </a:solidFill>
                <a:effectLst/>
                <a:latin typeface="+mn-lt"/>
                <a:ea typeface="+mn-ea"/>
                <a:cs typeface="+mn-cs"/>
              </a:rPr>
              <a:t>adverbs</a:t>
            </a:r>
            <a:r>
              <a:rPr lang="en-US" sz="1200" kern="1200" dirty="0">
                <a:solidFill>
                  <a:schemeClr val="tx1"/>
                </a:solidFill>
                <a:effectLst/>
                <a:latin typeface="+mn-lt"/>
                <a:ea typeface="+mn-ea"/>
                <a:cs typeface="+mn-cs"/>
              </a:rPr>
              <a:t>, as well as the smaller open class of </a:t>
            </a:r>
            <a:r>
              <a:rPr lang="en-US" sz="1200" b="0" kern="1200" dirty="0">
                <a:solidFill>
                  <a:schemeClr val="tx1"/>
                </a:solidFill>
                <a:effectLst/>
                <a:latin typeface="+mn-lt"/>
                <a:ea typeface="+mn-ea"/>
                <a:cs typeface="+mn-cs"/>
              </a:rPr>
              <a:t>interjections</a:t>
            </a:r>
            <a:r>
              <a:rPr lang="en-US" sz="1200" kern="1200" dirty="0">
                <a:solidFill>
                  <a:schemeClr val="tx1"/>
                </a:solidFill>
                <a:effectLst/>
                <a:latin typeface="+mn-lt"/>
                <a:ea typeface="+mn-ea"/>
                <a:cs typeface="+mn-cs"/>
              </a:rPr>
              <a:t>. English has all five, although not every language does.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buFontTx/>
              <a:buNone/>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Nouns </a:t>
            </a:r>
            <a:r>
              <a:rPr lang="en-US" sz="1200" kern="1200" dirty="0">
                <a:solidFill>
                  <a:schemeClr val="tx1"/>
                </a:solidFill>
                <a:effectLst/>
                <a:latin typeface="+mn-lt"/>
                <a:ea typeface="+mn-ea"/>
                <a:cs typeface="+mn-cs"/>
              </a:rPr>
              <a:t>are words for people, places, or things, but include others as well. </a:t>
            </a:r>
            <a:r>
              <a:rPr lang="en-US" sz="1200" b="0" kern="1200" dirty="0">
                <a:solidFill>
                  <a:schemeClr val="tx1"/>
                </a:solidFill>
                <a:effectLst/>
                <a:latin typeface="+mn-lt"/>
                <a:ea typeface="+mn-ea"/>
                <a:cs typeface="+mn-cs"/>
              </a:rPr>
              <a:t>Common nouns </a:t>
            </a:r>
            <a:r>
              <a:rPr lang="en-US" sz="1200" kern="1200" dirty="0">
                <a:solidFill>
                  <a:schemeClr val="tx1"/>
                </a:solidFill>
                <a:effectLst/>
                <a:latin typeface="+mn-lt"/>
                <a:ea typeface="+mn-ea"/>
                <a:cs typeface="+mn-cs"/>
              </a:rPr>
              <a:t>include concrete terms like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mango</a:t>
            </a:r>
            <a:r>
              <a:rPr lang="en-US" sz="1200" kern="1200" dirty="0">
                <a:solidFill>
                  <a:schemeClr val="tx1"/>
                </a:solidFill>
                <a:effectLst/>
                <a:latin typeface="+mn-lt"/>
                <a:ea typeface="+mn-ea"/>
                <a:cs typeface="+mn-cs"/>
              </a:rPr>
              <a:t>, abstractions like </a:t>
            </a:r>
            <a:r>
              <a:rPr lang="en-US" sz="1200" i="1" kern="1200" dirty="0">
                <a:solidFill>
                  <a:schemeClr val="tx1"/>
                </a:solidFill>
                <a:effectLst/>
                <a:latin typeface="+mn-lt"/>
                <a:ea typeface="+mn-ea"/>
                <a:cs typeface="+mn-cs"/>
              </a:rPr>
              <a:t>algorithm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beauty</a:t>
            </a:r>
            <a:r>
              <a:rPr lang="en-US" sz="1200" kern="1200" dirty="0">
                <a:solidFill>
                  <a:schemeClr val="tx1"/>
                </a:solidFill>
                <a:effectLst/>
                <a:latin typeface="+mn-lt"/>
                <a:ea typeface="+mn-ea"/>
                <a:cs typeface="+mn-cs"/>
              </a:rPr>
              <a:t>, and verb-like terms like </a:t>
            </a:r>
            <a:r>
              <a:rPr lang="en-US" sz="1200" i="1" kern="1200" dirty="0">
                <a:solidFill>
                  <a:schemeClr val="tx1"/>
                </a:solidFill>
                <a:effectLst/>
                <a:latin typeface="+mn-lt"/>
                <a:ea typeface="+mn-ea"/>
                <a:cs typeface="+mn-cs"/>
              </a:rPr>
              <a:t>pacing </a:t>
            </a:r>
            <a:r>
              <a:rPr lang="en-US" sz="1200" kern="1200" dirty="0">
                <a:solidFill>
                  <a:schemeClr val="tx1"/>
                </a:solidFill>
                <a:effectLst/>
                <a:latin typeface="+mn-lt"/>
                <a:ea typeface="+mn-ea"/>
                <a:cs typeface="+mn-cs"/>
              </a:rPr>
              <a:t>as in </a:t>
            </a:r>
            <a:r>
              <a:rPr lang="en-US" sz="1200" i="1" kern="1200" dirty="0">
                <a:solidFill>
                  <a:schemeClr val="tx1"/>
                </a:solidFill>
                <a:effectLst/>
                <a:latin typeface="+mn-lt"/>
                <a:ea typeface="+mn-ea"/>
                <a:cs typeface="+mn-cs"/>
              </a:rPr>
              <a:t>His pacing to and </a:t>
            </a:r>
            <a:r>
              <a:rPr lang="en-US" sz="1200" i="1" kern="1200" dirty="0" err="1">
                <a:solidFill>
                  <a:schemeClr val="tx1"/>
                </a:solidFill>
                <a:effectLst/>
                <a:latin typeface="+mn-lt"/>
                <a:ea typeface="+mn-ea"/>
                <a:cs typeface="+mn-cs"/>
              </a:rPr>
              <a:t>fro</a:t>
            </a:r>
            <a:r>
              <a:rPr lang="en-US" sz="1200" i="1" kern="1200" dirty="0">
                <a:solidFill>
                  <a:schemeClr val="tx1"/>
                </a:solidFill>
                <a:effectLst/>
                <a:latin typeface="+mn-lt"/>
                <a:ea typeface="+mn-ea"/>
                <a:cs typeface="+mn-cs"/>
              </a:rPr>
              <a:t> became quite annoying</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Verbs </a:t>
            </a:r>
            <a:r>
              <a:rPr lang="en-US" sz="1200" kern="1200" dirty="0">
                <a:solidFill>
                  <a:schemeClr val="tx1"/>
                </a:solidFill>
                <a:effectLst/>
                <a:latin typeface="+mn-lt"/>
                <a:ea typeface="+mn-ea"/>
                <a:cs typeface="+mn-cs"/>
              </a:rPr>
              <a:t>refer to actions and processes, including open-class main verbs like </a:t>
            </a:r>
            <a:r>
              <a:rPr lang="en-US" sz="1200" i="1" kern="1200" dirty="0">
                <a:solidFill>
                  <a:schemeClr val="tx1"/>
                </a:solidFill>
                <a:effectLst/>
                <a:latin typeface="+mn-lt"/>
                <a:ea typeface="+mn-ea"/>
                <a:cs typeface="+mn-cs"/>
              </a:rPr>
              <a:t>draw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provide</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go</a:t>
            </a:r>
            <a:r>
              <a:rPr lang="en-US" sz="1200" kern="1200" dirty="0">
                <a:solidFill>
                  <a:schemeClr val="tx1"/>
                </a:solidFill>
                <a:effectLst/>
                <a:latin typeface="+mn-lt"/>
                <a:ea typeface="+mn-ea"/>
                <a:cs typeface="+mn-cs"/>
              </a:rPr>
              <a:t>. and closed-class auxiliary verbs like "can", "will", "had" </a:t>
            </a:r>
            <a:r>
              <a:rPr lang="en-US" sz="1200" b="0" kern="1200" dirty="0">
                <a:solidFill>
                  <a:schemeClr val="tx1"/>
                </a:solidFill>
                <a:effectLst/>
                <a:latin typeface="+mn-lt"/>
                <a:ea typeface="+mn-ea"/>
                <a:cs typeface="+mn-cs"/>
              </a:rPr>
              <a:t>Auxiliary </a:t>
            </a:r>
            <a:r>
              <a:rPr lang="en-US" sz="1200" kern="1200" dirty="0">
                <a:solidFill>
                  <a:schemeClr val="tx1"/>
                </a:solidFill>
                <a:effectLst/>
                <a:latin typeface="+mn-lt"/>
                <a:ea typeface="+mn-ea"/>
                <a:cs typeface="+mn-cs"/>
              </a:rPr>
              <a:t>verbs can mark semantic features of a main verb such as its tense, aspect, or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Adjectives </a:t>
            </a:r>
            <a:r>
              <a:rPr lang="en-US" sz="1200" kern="1200" dirty="0">
                <a:solidFill>
                  <a:schemeClr val="tx1"/>
                </a:solidFill>
                <a:effectLst/>
                <a:latin typeface="+mn-lt"/>
                <a:ea typeface="+mn-ea"/>
                <a:cs typeface="+mn-cs"/>
              </a:rPr>
              <a:t>often describe properties or qualities of nouns, like color (</a:t>
            </a:r>
            <a:r>
              <a:rPr lang="en-US" sz="1200" i="1" kern="1200" dirty="0">
                <a:solidFill>
                  <a:schemeClr val="tx1"/>
                </a:solidFill>
                <a:effectLst/>
                <a:latin typeface="+mn-lt"/>
                <a:ea typeface="+mn-ea"/>
                <a:cs typeface="+mn-cs"/>
              </a:rPr>
              <a:t>white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black</a:t>
            </a:r>
            <a:r>
              <a:rPr lang="en-US" sz="1200" kern="1200" dirty="0">
                <a:solidFill>
                  <a:schemeClr val="tx1"/>
                </a:solidFill>
                <a:effectLst/>
                <a:latin typeface="+mn-lt"/>
                <a:ea typeface="+mn-ea"/>
                <a:cs typeface="+mn-cs"/>
              </a:rPr>
              <a:t>), age (</a:t>
            </a:r>
            <a:r>
              <a:rPr lang="en-US" sz="1200" i="1" kern="1200" dirty="0">
                <a:solidFill>
                  <a:schemeClr val="tx1"/>
                </a:solidFill>
                <a:effectLst/>
                <a:latin typeface="+mn-lt"/>
                <a:ea typeface="+mn-ea"/>
                <a:cs typeface="+mn-cs"/>
              </a:rPr>
              <a:t>old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young</a:t>
            </a:r>
            <a:r>
              <a:rPr lang="en-US" sz="1200" kern="1200" dirty="0">
                <a:solidFill>
                  <a:schemeClr val="tx1"/>
                </a:solidFill>
                <a:effectLst/>
                <a:latin typeface="+mn-lt"/>
                <a:ea typeface="+mn-ea"/>
                <a:cs typeface="+mn-cs"/>
              </a:rPr>
              <a:t>), and value (</a:t>
            </a:r>
            <a:r>
              <a:rPr lang="en-US" sz="1200" i="1" kern="1200" dirty="0">
                <a:solidFill>
                  <a:schemeClr val="tx1"/>
                </a:solidFill>
                <a:effectLst/>
                <a:latin typeface="+mn-lt"/>
                <a:ea typeface="+mn-ea"/>
                <a:cs typeface="+mn-cs"/>
              </a:rPr>
              <a:t>good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bad</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closed class or function words include </a:t>
            </a:r>
            <a:r>
              <a:rPr lang="en-US" sz="1200" b="0" kern="1200" dirty="0">
                <a:solidFill>
                  <a:schemeClr val="tx1"/>
                </a:solidFill>
                <a:effectLst/>
                <a:latin typeface="+mn-lt"/>
                <a:ea typeface="+mn-ea"/>
                <a:cs typeface="+mn-cs"/>
              </a:rPr>
              <a:t>Pronouns </a:t>
            </a:r>
            <a:r>
              <a:rPr lang="en-US" sz="1200" kern="1200" dirty="0">
                <a:solidFill>
                  <a:schemeClr val="tx1"/>
                </a:solidFill>
                <a:effectLst/>
                <a:latin typeface="+mn-lt"/>
                <a:ea typeface="+mn-ea"/>
                <a:cs typeface="+mn-cs"/>
              </a:rPr>
              <a:t>act as a shorthand for referring to an entity or event,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conjunctions </a:t>
            </a:r>
            <a:r>
              <a:rPr lang="en-US" sz="1200" b="0" kern="1200" dirty="0">
                <a:solidFill>
                  <a:schemeClr val="tx1"/>
                </a:solidFill>
                <a:effectLst/>
                <a:latin typeface="+mn-lt"/>
                <a:ea typeface="+mn-ea"/>
                <a:cs typeface="+mn-cs"/>
              </a:rPr>
              <a:t>that </a:t>
            </a:r>
            <a:r>
              <a:rPr lang="en-US" sz="1200" kern="1200" dirty="0">
                <a:solidFill>
                  <a:schemeClr val="tx1"/>
                </a:solidFill>
                <a:effectLst/>
                <a:latin typeface="+mn-lt"/>
                <a:ea typeface="+mn-ea"/>
                <a:cs typeface="+mn-cs"/>
              </a:rPr>
              <a:t>join two phrases, clauses, or sentences, including Coordinating </a:t>
            </a:r>
            <a:r>
              <a:rPr lang="en-US" sz="1200" kern="1200" dirty="0" err="1">
                <a:solidFill>
                  <a:schemeClr val="tx1"/>
                </a:solidFill>
                <a:effectLst/>
                <a:latin typeface="+mn-lt"/>
                <a:ea typeface="+mn-ea"/>
                <a:cs typeface="+mn-cs"/>
              </a:rPr>
              <a:t>conjunc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like </a:t>
            </a:r>
            <a:r>
              <a:rPr lang="en-US" sz="1200" i="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or</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but, or subordinating conjunctions like  that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“I thought that you might like some milk”  that links "the verb thought" with the  clause "you might like some milk".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84202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41BAE1-A481-E94A-B7BA-6707B07F446A}" type="slidenum">
              <a:rPr lang="en-US"/>
              <a:pPr/>
              <a:t>5</a:t>
            </a:fld>
            <a:endParaRPr lang="en-US"/>
          </a:p>
        </p:txBody>
      </p:sp>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505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Part-of-speech tagging </a:t>
            </a:r>
            <a:r>
              <a:rPr lang="en-US" sz="1200" kern="1200" dirty="0">
                <a:solidFill>
                  <a:schemeClr val="tx1"/>
                </a:solidFill>
                <a:effectLst/>
                <a:latin typeface="+mn-lt"/>
                <a:ea typeface="+mn-ea"/>
                <a:cs typeface="+mn-cs"/>
              </a:rPr>
              <a:t>is the process of assigning a part-of-speech to each word in a text.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Tagging is a </a:t>
            </a:r>
            <a:r>
              <a:rPr lang="en-US" sz="1200" b="1" kern="1200" dirty="0">
                <a:solidFill>
                  <a:schemeClr val="tx1"/>
                </a:solidFill>
                <a:effectLst/>
                <a:latin typeface="+mn-lt"/>
                <a:ea typeface="+mn-ea"/>
                <a:cs typeface="+mn-cs"/>
              </a:rPr>
              <a:t>disambiguation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task; words are </a:t>
            </a:r>
            <a:r>
              <a:rPr lang="en-US" sz="1200" b="0" kern="1200" dirty="0">
                <a:solidFill>
                  <a:schemeClr val="tx1"/>
                </a:solidFill>
                <a:effectLst/>
                <a:latin typeface="+mn-lt"/>
                <a:ea typeface="+mn-ea"/>
                <a:cs typeface="+mn-cs"/>
              </a:rPr>
              <a:t>ambiguous </a:t>
            </a:r>
            <a:r>
              <a:rPr lang="en-US" sz="1200" kern="1200" dirty="0">
                <a:solidFill>
                  <a:schemeClr val="tx1"/>
                </a:solidFill>
                <a:effectLst/>
                <a:latin typeface="+mn-lt"/>
                <a:ea typeface="+mn-ea"/>
                <a:cs typeface="+mn-cs"/>
              </a:rPr>
              <a:t>—have more than one possible part-of-speech—and the goal is to find the correct tag for the situation.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book </a:t>
            </a:r>
            <a:r>
              <a:rPr lang="en-US" sz="1200" kern="1200" dirty="0">
                <a:solidFill>
                  <a:schemeClr val="tx1"/>
                </a:solidFill>
                <a:effectLst/>
                <a:latin typeface="+mn-lt"/>
                <a:ea typeface="+mn-ea"/>
                <a:cs typeface="+mn-cs"/>
              </a:rPr>
              <a:t>can be a verb (</a:t>
            </a:r>
            <a:r>
              <a:rPr lang="en-US" sz="1200" i="1" kern="1200" dirty="0">
                <a:solidFill>
                  <a:schemeClr val="tx1"/>
                </a:solidFill>
                <a:effectLst/>
                <a:latin typeface="+mn-lt"/>
                <a:ea typeface="+mn-ea"/>
                <a:cs typeface="+mn-cs"/>
              </a:rPr>
              <a:t>book that flight</a:t>
            </a:r>
            <a:r>
              <a:rPr lang="en-US" sz="1200" kern="1200" dirty="0">
                <a:solidFill>
                  <a:schemeClr val="tx1"/>
                </a:solidFill>
                <a:effectLst/>
                <a:latin typeface="+mn-lt"/>
                <a:ea typeface="+mn-ea"/>
                <a:cs typeface="+mn-cs"/>
              </a:rPr>
              <a:t>) or a noun (</a:t>
            </a:r>
            <a:r>
              <a:rPr lang="en-US" sz="1200" i="1" kern="1200" dirty="0">
                <a:solidFill>
                  <a:schemeClr val="tx1"/>
                </a:solidFill>
                <a:effectLst/>
                <a:latin typeface="+mn-lt"/>
                <a:ea typeface="+mn-ea"/>
                <a:cs typeface="+mn-cs"/>
              </a:rPr>
              <a:t>hand me that book</a:t>
            </a:r>
            <a:r>
              <a:rPr lang="en-US" sz="1200" kern="1200" dirty="0">
                <a:solidFill>
                  <a:schemeClr val="tx1"/>
                </a:solidFill>
                <a:effectLst/>
                <a:latin typeface="+mn-lt"/>
                <a:ea typeface="+mn-ea"/>
                <a:cs typeface="+mn-cs"/>
              </a:rPr>
              <a:t>). </a:t>
            </a:r>
            <a:endParaRPr lang="en-US" dirty="0"/>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Shift the activation function </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part of speech tagging. The input is a sequence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xn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(tokenized) words and a </a:t>
            </a:r>
            <a:r>
              <a:rPr lang="en-US" sz="1200" b="1" kern="1200" dirty="0" err="1">
                <a:solidFill>
                  <a:schemeClr val="tx1"/>
                </a:solidFill>
                <a:effectLst/>
                <a:latin typeface="+mn-lt"/>
                <a:ea typeface="+mn-ea"/>
                <a:cs typeface="+mn-cs"/>
              </a:rPr>
              <a:t>tagset</a:t>
            </a:r>
            <a:r>
              <a:rPr lang="en-US" sz="1200" kern="1200" dirty="0">
                <a:solidFill>
                  <a:schemeClr val="tx1"/>
                </a:solidFill>
                <a:effectLst/>
                <a:latin typeface="+mn-lt"/>
                <a:ea typeface="+mn-ea"/>
                <a:cs typeface="+mn-cs"/>
              </a:rPr>
              <a:t>, and the output is a sequence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yn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tags, each output </a:t>
            </a:r>
            <a:r>
              <a:rPr lang="en-US" sz="1200" i="1" kern="1200" dirty="0" err="1">
                <a:solidFill>
                  <a:schemeClr val="tx1"/>
                </a:solidFill>
                <a:effectLst/>
                <a:latin typeface="+mn-lt"/>
                <a:ea typeface="+mn-ea"/>
                <a:cs typeface="+mn-cs"/>
              </a:rPr>
              <a:t>yi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corresponding exactly to one input </a:t>
            </a:r>
            <a:r>
              <a:rPr lang="en-US" sz="1200" i="1" kern="1200" dirty="0">
                <a:solidFill>
                  <a:schemeClr val="tx1"/>
                </a:solidFill>
                <a:effectLst/>
                <a:latin typeface="+mn-lt"/>
                <a:ea typeface="+mn-ea"/>
                <a:cs typeface="+mn-cs"/>
              </a:rPr>
              <a:t>xi</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338148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sample tagged sentences. Notice that we have to make decisions about segmentation (punctuation, or the English 's is often segmented off as a particular), and the same word can have different tags in different sentences.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50885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is useful for NLP tasks, most notably for parsing, where it has long played a part, but also for machine translation, sentiment, or even text-to-speech systems.  For example "lead" is pronounced "lead" when it is a noun, but "lead" when it is a verb, or "object" is pronounced </a:t>
            </a:r>
            <a:r>
              <a:rPr lang="en-US" dirty="0" err="1"/>
              <a:t>OBject</a:t>
            </a:r>
            <a:r>
              <a:rPr lang="en-US" dirty="0"/>
              <a:t>  when it is a noun, but object when it is a verb.</a:t>
            </a:r>
          </a:p>
          <a:p>
            <a:endParaRPr lang="en-US" dirty="0"/>
          </a:p>
          <a:p>
            <a:r>
              <a:rPr lang="en-US" dirty="0"/>
              <a:t>Tagging is also important for linguistic or language-analytic computational tasks, like studying the creation of new words, or measuring meaning similarity or difference.</a:t>
            </a:r>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22878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265626-52F0-F143-B284-71EA0A24C968}" type="slidenum">
              <a:rPr lang="en-US"/>
              <a:pPr/>
              <a:t>10</a:t>
            </a:fld>
            <a:endParaRPr lang="en-US"/>
          </a:p>
        </p:txBody>
      </p:sp>
      <p:sp>
        <p:nvSpPr>
          <p:cNvPr id="921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92163" name="Rectangle 3"/>
          <p:cNvSpPr>
            <a:spLocks noGrp="1" noChangeArrowheads="1"/>
          </p:cNvSpPr>
          <p:nvPr>
            <p:ph type="body" idx="1"/>
          </p:nvPr>
        </p:nvSpPr>
        <p:spPr/>
        <p:txBody>
          <a:bodyPr/>
          <a:lstStyle/>
          <a:p>
            <a:r>
              <a:rPr lang="en-US" dirty="0"/>
              <a:t>How hard is POS tagging.  In English, only 15% of word types are ambiguous.  So 85% of words don't need any disambiguating; Janet is always a proper noun, hesitantly is always an adverb.</a:t>
            </a:r>
          </a:p>
          <a:p>
            <a:endParaRPr lang="en-US" dirty="0"/>
          </a:p>
          <a:p>
            <a:r>
              <a:rPr lang="en-US" dirty="0"/>
              <a:t>But those 15% ambiguous words tend to be common words, and so they occur far more than 15% of the time; indeed around 60% of word tokens in running text are ambiguous.  So for example the word "back" can have one of 5 part of speech tags.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3/23/22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1057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3/23/22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3/23/22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3/23/22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3/23/22</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94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A8A-1312-7444-8543-D8026FEEEB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1099B-CF16-254D-BD23-2CCCF36DB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1A5030-CF16-2E47-9C3D-8BD763EC2DE5}"/>
              </a:ext>
            </a:extLst>
          </p:cNvPr>
          <p:cNvSpPr>
            <a:spLocks noGrp="1"/>
          </p:cNvSpPr>
          <p:nvPr>
            <p:ph type="dt" sz="half" idx="10"/>
          </p:nvPr>
        </p:nvSpPr>
        <p:spPr/>
        <p:txBody>
          <a:bodyPr/>
          <a:lstStyle/>
          <a:p>
            <a:fld id="{6E479ACF-3C1E-D74E-A0EE-38B6C11A3D57}" type="datetimeFigureOut">
              <a:rPr lang="en-US" smtClean="0"/>
              <a:t>3/23/22</a:t>
            </a:fld>
            <a:endParaRPr lang="en-US"/>
          </a:p>
        </p:txBody>
      </p:sp>
      <p:sp>
        <p:nvSpPr>
          <p:cNvPr id="5" name="Footer Placeholder 4">
            <a:extLst>
              <a:ext uri="{FF2B5EF4-FFF2-40B4-BE49-F238E27FC236}">
                <a16:creationId xmlns:a16="http://schemas.microsoft.com/office/drawing/2014/main" id="{7B6BD012-B249-644B-99B0-AC500DFD1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72DBA-81DD-8D4A-83F1-A51673F887DE}"/>
              </a:ext>
            </a:extLst>
          </p:cNvPr>
          <p:cNvSpPr>
            <a:spLocks noGrp="1"/>
          </p:cNvSpPr>
          <p:nvPr>
            <p:ph type="sldNum" sz="quarter" idx="12"/>
          </p:nvPr>
        </p:nvSpPr>
        <p:spPr/>
        <p:txBody>
          <a:bodyPr/>
          <a:lstStyle/>
          <a:p>
            <a:fld id="{DF127FA8-A520-A64A-B0DE-BC3B5416497E}" type="slidenum">
              <a:rPr lang="en-US" smtClean="0"/>
              <a:t>‹#›</a:t>
            </a:fld>
            <a:endParaRPr lang="en-US"/>
          </a:p>
        </p:txBody>
      </p:sp>
    </p:spTree>
    <p:extLst>
      <p:ext uri="{BB962C8B-B14F-4D97-AF65-F5344CB8AC3E}">
        <p14:creationId xmlns:p14="http://schemas.microsoft.com/office/powerpoint/2010/main" val="39320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932780"/>
            <a:ext cx="10363200" cy="6333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1" y="3840480"/>
            <a:ext cx="85343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304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3/23/22</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 id="2147483744" r:id="rId7"/>
    <p:sldLayoutId id="2147483745" r:id="rId8"/>
    <p:sldLayoutId id="2147483746" r:id="rId9"/>
    <p:sldLayoutId id="2147483747" r:id="rId10"/>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arxiv.org/pdf/1610.02583.pdf" TargetMode="Externa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Part of Speech Tagging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
        <p:nvSpPr>
          <p:cNvPr id="5" name="Rectangle 4">
            <a:extLst>
              <a:ext uri="{FF2B5EF4-FFF2-40B4-BE49-F238E27FC236}">
                <a16:creationId xmlns:a16="http://schemas.microsoft.com/office/drawing/2014/main" id="{DCE1393A-D253-9747-BA9A-1B9482A2B780}"/>
              </a:ext>
            </a:extLst>
          </p:cNvPr>
          <p:cNvSpPr/>
          <p:nvPr/>
        </p:nvSpPr>
        <p:spPr>
          <a:xfrm>
            <a:off x="7391400" y="5951262"/>
            <a:ext cx="6515100" cy="707886"/>
          </a:xfrm>
          <a:prstGeom prst="rect">
            <a:avLst/>
          </a:prstGeom>
        </p:spPr>
        <p:txBody>
          <a:bodyPr wrap="square">
            <a:spAutoFit/>
          </a:bodyPr>
          <a:lstStyle/>
          <a:p>
            <a:r>
              <a:rPr lang="en-US" sz="2000" dirty="0"/>
              <a:t>Edited from Dan </a:t>
            </a:r>
            <a:r>
              <a:rPr lang="en-US" sz="2000" dirty="0" err="1"/>
              <a:t>Jurafsky’s</a:t>
            </a:r>
            <a:r>
              <a:rPr lang="en-US" sz="2000" dirty="0"/>
              <a:t> book website: </a:t>
            </a:r>
            <a:r>
              <a:rPr lang="en-US" sz="2000" dirty="0">
                <a:hlinkClick r:id="rId3"/>
              </a:rPr>
              <a:t>https://web.stanford.edu/~jurafsky/slp3/</a:t>
            </a:r>
            <a:endParaRPr lang="en-US" sz="2000" dirty="0"/>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dirty="0"/>
              <a:t>How difficult is POS tagging in English?</a:t>
            </a:r>
          </a:p>
        </p:txBody>
      </p:sp>
      <p:sp>
        <p:nvSpPr>
          <p:cNvPr id="91139" name="Rectangle 3"/>
          <p:cNvSpPr>
            <a:spLocks noGrp="1" noChangeArrowheads="1"/>
          </p:cNvSpPr>
          <p:nvPr>
            <p:ph type="body" idx="1"/>
          </p:nvPr>
        </p:nvSpPr>
        <p:spPr>
          <a:xfrm>
            <a:off x="1097281" y="1600199"/>
            <a:ext cx="10058401" cy="5098197"/>
          </a:xfrm>
        </p:spPr>
        <p:txBody>
          <a:bodyPr>
            <a:normAutofit/>
          </a:bodyPr>
          <a:lstStyle/>
          <a:p>
            <a:r>
              <a:rPr lang="en-US" sz="3000" dirty="0"/>
              <a:t>Roughly 15% of word types are ambiguous</a:t>
            </a:r>
          </a:p>
          <a:p>
            <a:pPr marL="571500" indent="-571500">
              <a:spcBef>
                <a:spcPts val="600"/>
              </a:spcBef>
              <a:buFont typeface="Arial" panose="020B0604020202020204" pitchFamily="34" charset="0"/>
              <a:buChar char="•"/>
            </a:pPr>
            <a:r>
              <a:rPr lang="en-US" sz="2400" dirty="0"/>
              <a:t>Hence 85% of word types are unambiguous</a:t>
            </a:r>
          </a:p>
          <a:p>
            <a:pPr marL="571500" indent="-571500">
              <a:spcBef>
                <a:spcPts val="600"/>
              </a:spcBef>
              <a:buFont typeface="Arial" panose="020B0604020202020204" pitchFamily="34" charset="0"/>
              <a:buChar char="•"/>
            </a:pPr>
            <a:r>
              <a:rPr lang="en-US" sz="2400" i="1" dirty="0">
                <a:solidFill>
                  <a:srgbClr val="FF0000"/>
                </a:solidFill>
              </a:rPr>
              <a:t>Janet</a:t>
            </a:r>
            <a:r>
              <a:rPr lang="en-US" sz="2400" i="1" dirty="0"/>
              <a:t> </a:t>
            </a:r>
            <a:r>
              <a:rPr lang="en-US" sz="2400" dirty="0"/>
              <a:t>is always PROPN, </a:t>
            </a:r>
            <a:r>
              <a:rPr lang="en-US" sz="2400" i="1" dirty="0">
                <a:solidFill>
                  <a:srgbClr val="FF0000"/>
                </a:solidFill>
              </a:rPr>
              <a:t>hesitantly</a:t>
            </a:r>
            <a:r>
              <a:rPr lang="en-US" sz="2400" i="1" dirty="0"/>
              <a:t> </a:t>
            </a:r>
            <a:r>
              <a:rPr lang="en-US" sz="2400" dirty="0"/>
              <a:t>is always ADV </a:t>
            </a:r>
          </a:p>
          <a:p>
            <a:r>
              <a:rPr lang="en-US" sz="3000" dirty="0"/>
              <a:t>But those 15% tend to be very common. </a:t>
            </a:r>
          </a:p>
          <a:p>
            <a:r>
              <a:rPr lang="en-US" sz="3000" dirty="0"/>
              <a:t>So ~60% of word tokens are ambiguous</a:t>
            </a:r>
          </a:p>
          <a:p>
            <a:r>
              <a:rPr lang="en-US" sz="3000" dirty="0"/>
              <a:t>E.g., </a:t>
            </a:r>
            <a:r>
              <a:rPr lang="en-US" sz="3000" i="1" dirty="0">
                <a:solidFill>
                  <a:srgbClr val="FF0000"/>
                </a:solidFill>
              </a:rPr>
              <a:t>back</a:t>
            </a:r>
            <a:endParaRPr lang="en-US" sz="3000" dirty="0">
              <a:solidFill>
                <a:srgbClr val="FF0000"/>
              </a:solidFill>
            </a:endParaRPr>
          </a:p>
          <a:p>
            <a:pPr marL="529153" lvl="1" indent="0">
              <a:spcBef>
                <a:spcPts val="0"/>
              </a:spcBef>
              <a:buNone/>
            </a:pPr>
            <a:r>
              <a:rPr lang="en-US" sz="2400" dirty="0"/>
              <a:t>earnings growth took a </a:t>
            </a:r>
            <a:r>
              <a:rPr lang="en-US" sz="2400" dirty="0">
                <a:solidFill>
                  <a:srgbClr val="FF0000"/>
                </a:solidFill>
              </a:rPr>
              <a:t>back</a:t>
            </a:r>
            <a:r>
              <a:rPr lang="en-US" sz="2400" dirty="0"/>
              <a:t>/ADJ seat</a:t>
            </a:r>
          </a:p>
          <a:p>
            <a:pPr marL="529153" lvl="1" indent="0">
              <a:spcBef>
                <a:spcPts val="0"/>
              </a:spcBef>
              <a:buNone/>
            </a:pPr>
            <a:r>
              <a:rPr lang="en-US" sz="2400" dirty="0"/>
              <a:t>a small building in the </a:t>
            </a:r>
            <a:r>
              <a:rPr lang="en-US" sz="2400" dirty="0">
                <a:solidFill>
                  <a:srgbClr val="FF0000"/>
                </a:solidFill>
              </a:rPr>
              <a:t>back</a:t>
            </a:r>
            <a:r>
              <a:rPr lang="en-US" sz="2400" dirty="0"/>
              <a:t>/NOUN</a:t>
            </a:r>
          </a:p>
          <a:p>
            <a:pPr marL="529153" lvl="1" indent="0">
              <a:spcBef>
                <a:spcPts val="0"/>
              </a:spcBef>
              <a:buNone/>
            </a:pPr>
            <a:r>
              <a:rPr lang="en-US" sz="2400" dirty="0"/>
              <a:t>a clear majority of senators </a:t>
            </a:r>
            <a:r>
              <a:rPr lang="en-US" sz="2400" dirty="0">
                <a:solidFill>
                  <a:srgbClr val="FF0000"/>
                </a:solidFill>
              </a:rPr>
              <a:t>back</a:t>
            </a:r>
            <a:r>
              <a:rPr lang="en-US" sz="2400" dirty="0"/>
              <a:t>/VERB the bill </a:t>
            </a:r>
          </a:p>
          <a:p>
            <a:pPr marL="529153" lvl="1" indent="0">
              <a:spcBef>
                <a:spcPts val="0"/>
              </a:spcBef>
              <a:buNone/>
            </a:pPr>
            <a:r>
              <a:rPr lang="en-US" sz="2400" dirty="0"/>
              <a:t>enable the country to buy </a:t>
            </a:r>
            <a:r>
              <a:rPr lang="en-US" sz="2400" dirty="0">
                <a:solidFill>
                  <a:srgbClr val="FF0000"/>
                </a:solidFill>
              </a:rPr>
              <a:t>back</a:t>
            </a:r>
            <a:r>
              <a:rPr lang="en-US" sz="2400" dirty="0"/>
              <a:t>/PART debt</a:t>
            </a:r>
          </a:p>
          <a:p>
            <a:pPr marL="529153" lvl="1" indent="0">
              <a:spcBef>
                <a:spcPts val="0"/>
              </a:spcBef>
              <a:buNone/>
            </a:pPr>
            <a:r>
              <a:rPr lang="en-US" sz="2400" dirty="0"/>
              <a:t>I was twenty-one </a:t>
            </a:r>
            <a:r>
              <a:rPr lang="en-US" sz="2400" dirty="0">
                <a:solidFill>
                  <a:srgbClr val="FF0000"/>
                </a:solidFill>
              </a:rPr>
              <a:t>back</a:t>
            </a:r>
            <a:r>
              <a:rPr lang="en-US" sz="2400" dirty="0"/>
              <a:t>/ADV then </a:t>
            </a:r>
          </a:p>
        </p:txBody>
      </p:sp>
    </p:spTree>
    <p:extLst>
      <p:ext uri="{BB962C8B-B14F-4D97-AF65-F5344CB8AC3E}">
        <p14:creationId xmlns:p14="http://schemas.microsoft.com/office/powerpoint/2010/main" val="2202566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POS tagging performance in English</a:t>
            </a:r>
          </a:p>
        </p:txBody>
      </p:sp>
      <p:sp>
        <p:nvSpPr>
          <p:cNvPr id="546819" name="Rectangle 3"/>
          <p:cNvSpPr>
            <a:spLocks noGrp="1" noChangeArrowheads="1"/>
          </p:cNvSpPr>
          <p:nvPr>
            <p:ph idx="1"/>
          </p:nvPr>
        </p:nvSpPr>
        <p:spPr>
          <a:xfrm>
            <a:off x="1097281" y="1447800"/>
            <a:ext cx="10058401" cy="5410200"/>
          </a:xfrm>
        </p:spPr>
        <p:txBody>
          <a:bodyPr>
            <a:normAutofit fontScale="92500" lnSpcReduction="10000"/>
          </a:bodyPr>
          <a:lstStyle/>
          <a:p>
            <a:r>
              <a:rPr lang="en-US" dirty="0"/>
              <a:t>How many tags are correct?  (Tag accuracy)</a:t>
            </a:r>
          </a:p>
          <a:p>
            <a:pPr lvl="1"/>
            <a:r>
              <a:rPr lang="en-US" dirty="0"/>
              <a:t>About 97%</a:t>
            </a:r>
          </a:p>
          <a:p>
            <a:pPr lvl="2"/>
            <a:r>
              <a:rPr lang="en-US" dirty="0"/>
              <a:t>Hasn't changed in the last 10+ years</a:t>
            </a:r>
          </a:p>
          <a:p>
            <a:pPr lvl="2"/>
            <a:r>
              <a:rPr lang="en-US" dirty="0"/>
              <a:t>HMMs, CRFs, BERT perform similarly .</a:t>
            </a:r>
          </a:p>
          <a:p>
            <a:pPr lvl="2"/>
            <a:r>
              <a:rPr lang="en-US" dirty="0"/>
              <a:t>Human accuracy about the same</a:t>
            </a:r>
          </a:p>
          <a:p>
            <a:r>
              <a:rPr lang="en-US" dirty="0"/>
              <a:t>But baseline is 92%!</a:t>
            </a:r>
          </a:p>
          <a:p>
            <a:pPr lvl="1"/>
            <a:r>
              <a:rPr lang="en-US" dirty="0"/>
              <a:t>Baseline is performance of stupidest possible method</a:t>
            </a:r>
          </a:p>
          <a:p>
            <a:pPr lvl="2"/>
            <a:r>
              <a:rPr lang="en-US" dirty="0"/>
              <a:t>"Most frequent class baseline" is an important baseline for many tasks</a:t>
            </a:r>
          </a:p>
          <a:p>
            <a:pPr lvl="3"/>
            <a:r>
              <a:rPr lang="en-US" dirty="0"/>
              <a:t>Tag every word with its most frequent tag</a:t>
            </a:r>
          </a:p>
          <a:p>
            <a:pPr lvl="3"/>
            <a:r>
              <a:rPr lang="en-US" dirty="0"/>
              <a:t>(and tag unknown words as nouns)</a:t>
            </a:r>
          </a:p>
          <a:p>
            <a:pPr lvl="1"/>
            <a:r>
              <a:rPr lang="en-US" dirty="0"/>
              <a:t>Partly easy because</a:t>
            </a:r>
          </a:p>
          <a:p>
            <a:pPr lvl="2"/>
            <a:r>
              <a:rPr lang="en-US" dirty="0"/>
              <a:t>Many words are unambiguous</a:t>
            </a:r>
          </a:p>
        </p:txBody>
      </p:sp>
    </p:spTree>
    <p:extLst>
      <p:ext uri="{BB962C8B-B14F-4D97-AF65-F5344CB8AC3E}">
        <p14:creationId xmlns:p14="http://schemas.microsoft.com/office/powerpoint/2010/main" val="2936560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1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4681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4681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4681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46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468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468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468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4681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1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46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information for POS tagging</a:t>
            </a:r>
          </a:p>
        </p:txBody>
      </p:sp>
      <p:sp>
        <p:nvSpPr>
          <p:cNvPr id="3" name="Content Placeholder 2"/>
          <p:cNvSpPr>
            <a:spLocks noGrp="1"/>
          </p:cNvSpPr>
          <p:nvPr>
            <p:ph idx="1"/>
          </p:nvPr>
        </p:nvSpPr>
        <p:spPr>
          <a:xfrm>
            <a:off x="1097281" y="1600200"/>
            <a:ext cx="10058401" cy="5257800"/>
          </a:xfrm>
        </p:spPr>
        <p:txBody>
          <a:bodyPr>
            <a:normAutofit fontScale="92500" lnSpcReduction="20000"/>
          </a:bodyPr>
          <a:lstStyle/>
          <a:p>
            <a:pPr marL="383108" lvl="2" indent="0">
              <a:buNone/>
            </a:pPr>
            <a:r>
              <a:rPr lang="en-US" sz="3600" dirty="0">
                <a:latin typeface="Courier" pitchFamily="2" charset="0"/>
              </a:rPr>
              <a:t>Janet </a:t>
            </a:r>
            <a:r>
              <a:rPr lang="en-US" sz="3600" dirty="0">
                <a:solidFill>
                  <a:srgbClr val="FF0000"/>
                </a:solidFill>
                <a:latin typeface="Courier" pitchFamily="2" charset="0"/>
              </a:rPr>
              <a:t>will</a:t>
            </a:r>
            <a:r>
              <a:rPr lang="en-US" sz="3600" dirty="0">
                <a:latin typeface="Courier" pitchFamily="2" charset="0"/>
              </a:rPr>
              <a:t> back the </a:t>
            </a:r>
            <a:r>
              <a:rPr lang="en-US" sz="3600" dirty="0">
                <a:solidFill>
                  <a:srgbClr val="0000FF"/>
                </a:solidFill>
                <a:latin typeface="Courier" pitchFamily="2" charset="0"/>
              </a:rPr>
              <a:t>bill</a:t>
            </a:r>
          </a:p>
          <a:p>
            <a:pPr marL="383108" lvl="2" indent="0">
              <a:buNone/>
            </a:pPr>
            <a:r>
              <a:rPr lang="en-US" sz="3600" dirty="0">
                <a:solidFill>
                  <a:srgbClr val="FF0000"/>
                </a:solidFill>
              </a:rPr>
              <a:t>     AUX/NOUN/VERB?           </a:t>
            </a:r>
            <a:r>
              <a:rPr lang="en-US" sz="3600" dirty="0">
                <a:solidFill>
                  <a:srgbClr val="0000FF"/>
                </a:solidFill>
              </a:rPr>
              <a:t>NOUN/VERB?</a:t>
            </a:r>
          </a:p>
          <a:p>
            <a:pPr marL="1471364" lvl="8" indent="0">
              <a:buNone/>
            </a:pPr>
            <a:endParaRPr lang="en-US" dirty="0"/>
          </a:p>
          <a:p>
            <a:r>
              <a:rPr lang="en-US" dirty="0"/>
              <a:t>Prior probabilities of word/tag</a:t>
            </a:r>
          </a:p>
          <a:p>
            <a:pPr lvl="2">
              <a:buFont typeface="Arial" panose="020B0604020202020204" pitchFamily="34" charset="0"/>
              <a:buChar char="•"/>
            </a:pPr>
            <a:r>
              <a:rPr lang="en-US" sz="3200" dirty="0"/>
              <a:t>"</a:t>
            </a:r>
            <a:r>
              <a:rPr lang="en-US" sz="3200" dirty="0">
                <a:solidFill>
                  <a:srgbClr val="FF0000"/>
                </a:solidFill>
              </a:rPr>
              <a:t>will</a:t>
            </a:r>
            <a:r>
              <a:rPr lang="en-US" sz="3200" dirty="0"/>
              <a:t>" is usually an AUX</a:t>
            </a:r>
          </a:p>
          <a:p>
            <a:r>
              <a:rPr lang="en-US" dirty="0"/>
              <a:t>Identity of neighboring words</a:t>
            </a:r>
          </a:p>
          <a:p>
            <a:pPr marL="754063" lvl="1" indent="-344488">
              <a:buFont typeface="Arial" panose="020B0604020202020204" pitchFamily="34" charset="0"/>
              <a:buChar char="•"/>
            </a:pPr>
            <a:r>
              <a:rPr lang="en-US" dirty="0"/>
              <a:t>"</a:t>
            </a:r>
            <a:r>
              <a:rPr lang="en-US" dirty="0">
                <a:solidFill>
                  <a:srgbClr val="FF0000"/>
                </a:solidFill>
              </a:rPr>
              <a:t>the</a:t>
            </a:r>
            <a:r>
              <a:rPr lang="en-US" dirty="0"/>
              <a:t>" means the next word is probably not a verb</a:t>
            </a:r>
          </a:p>
          <a:p>
            <a:r>
              <a:rPr lang="en-US" dirty="0"/>
              <a:t>Morphology and </a:t>
            </a:r>
            <a:r>
              <a:rPr lang="en-US" dirty="0" err="1"/>
              <a:t>wordshape</a:t>
            </a:r>
            <a:r>
              <a:rPr lang="en-US" dirty="0"/>
              <a:t>:</a:t>
            </a:r>
          </a:p>
          <a:p>
            <a:pPr lvl="1"/>
            <a:r>
              <a:rPr lang="en-US" dirty="0"/>
              <a:t>Prefixes			</a:t>
            </a:r>
            <a:r>
              <a:rPr lang="en-US" dirty="0">
                <a:solidFill>
                  <a:srgbClr val="FF0000"/>
                </a:solidFill>
              </a:rPr>
              <a:t>unable</a:t>
            </a:r>
            <a:r>
              <a:rPr lang="en-US" dirty="0"/>
              <a:t>: 		</a:t>
            </a:r>
            <a:r>
              <a:rPr lang="en-US" dirty="0">
                <a:solidFill>
                  <a:srgbClr val="FF0000"/>
                </a:solidFill>
              </a:rPr>
              <a:t>un-</a:t>
            </a:r>
            <a:r>
              <a:rPr lang="en-US" dirty="0"/>
              <a:t> </a:t>
            </a:r>
            <a:r>
              <a:rPr lang="en-US" dirty="0">
                <a:sym typeface="Symbol" charset="0"/>
              </a:rPr>
              <a:t> ADJ</a:t>
            </a:r>
            <a:endParaRPr lang="en-US" dirty="0"/>
          </a:p>
          <a:p>
            <a:pPr lvl="1"/>
            <a:r>
              <a:rPr lang="en-US" dirty="0"/>
              <a:t>Suffixes			</a:t>
            </a:r>
            <a:r>
              <a:rPr lang="en-US" dirty="0">
                <a:solidFill>
                  <a:srgbClr val="FF0000"/>
                </a:solidFill>
              </a:rPr>
              <a:t>importantly</a:t>
            </a:r>
            <a:r>
              <a:rPr lang="en-US" dirty="0"/>
              <a:t>: 	</a:t>
            </a:r>
            <a:r>
              <a:rPr lang="en-US" dirty="0">
                <a:solidFill>
                  <a:srgbClr val="FF0000"/>
                </a:solidFill>
              </a:rPr>
              <a:t>-</a:t>
            </a:r>
            <a:r>
              <a:rPr lang="en-US" dirty="0" err="1">
                <a:solidFill>
                  <a:srgbClr val="FF0000"/>
                </a:solidFill>
              </a:rPr>
              <a:t>ly</a:t>
            </a:r>
            <a:r>
              <a:rPr lang="en-US" dirty="0">
                <a:solidFill>
                  <a:srgbClr val="FF0000"/>
                </a:solidFill>
              </a:rPr>
              <a:t> </a:t>
            </a:r>
            <a:r>
              <a:rPr lang="en-US" dirty="0">
                <a:sym typeface="Symbol" charset="0"/>
              </a:rPr>
              <a:t> ADJ</a:t>
            </a:r>
            <a:endParaRPr lang="en-US" dirty="0"/>
          </a:p>
          <a:p>
            <a:pPr lvl="1"/>
            <a:r>
              <a:rPr lang="en-US" dirty="0"/>
              <a:t>Capitalization		</a:t>
            </a:r>
            <a:r>
              <a:rPr lang="en-US" dirty="0">
                <a:solidFill>
                  <a:srgbClr val="FF0000"/>
                </a:solidFill>
              </a:rPr>
              <a:t>Janet</a:t>
            </a:r>
            <a:r>
              <a:rPr lang="en-US" dirty="0"/>
              <a:t>: 		</a:t>
            </a:r>
            <a:r>
              <a:rPr lang="en-US" dirty="0">
                <a:solidFill>
                  <a:srgbClr val="FF0000"/>
                </a:solidFill>
              </a:rPr>
              <a:t>CAP</a:t>
            </a:r>
            <a:r>
              <a:rPr lang="en-US" dirty="0"/>
              <a:t> </a:t>
            </a:r>
            <a:r>
              <a:rPr lang="en-US" dirty="0">
                <a:sym typeface="Symbol" charset="0"/>
              </a:rPr>
              <a:t> PROPN</a:t>
            </a:r>
          </a:p>
          <a:p>
            <a:pPr marL="224910" indent="-344488">
              <a:buFont typeface="Arial" panose="020B0604020202020204" pitchFamily="34" charset="0"/>
              <a:buChar char="•"/>
            </a:pPr>
            <a:endParaRPr lang="en-US" dirty="0"/>
          </a:p>
          <a:p>
            <a:pPr lvl="2"/>
            <a:endParaRPr lang="en-US" sz="3200" dirty="0"/>
          </a:p>
        </p:txBody>
      </p:sp>
    </p:spTree>
    <p:extLst>
      <p:ext uri="{BB962C8B-B14F-4D97-AF65-F5344CB8AC3E}">
        <p14:creationId xmlns:p14="http://schemas.microsoft.com/office/powerpoint/2010/main" val="38730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932D-4701-E645-9742-2F8DBB81C25C}"/>
              </a:ext>
            </a:extLst>
          </p:cNvPr>
          <p:cNvSpPr>
            <a:spLocks noGrp="1"/>
          </p:cNvSpPr>
          <p:nvPr>
            <p:ph type="title"/>
          </p:nvPr>
        </p:nvSpPr>
        <p:spPr>
          <a:xfrm>
            <a:off x="1097280" y="159603"/>
            <a:ext cx="10637520" cy="907196"/>
          </a:xfrm>
        </p:spPr>
        <p:txBody>
          <a:bodyPr>
            <a:normAutofit/>
          </a:bodyPr>
          <a:lstStyle/>
          <a:p>
            <a:r>
              <a:rPr lang="en-US" dirty="0"/>
              <a:t>Standard algorithms for POS tagging</a:t>
            </a:r>
          </a:p>
        </p:txBody>
      </p:sp>
      <p:sp>
        <p:nvSpPr>
          <p:cNvPr id="3" name="Content Placeholder 2">
            <a:extLst>
              <a:ext uri="{FF2B5EF4-FFF2-40B4-BE49-F238E27FC236}">
                <a16:creationId xmlns:a16="http://schemas.microsoft.com/office/drawing/2014/main" id="{9C3D6E66-A1C0-9149-863D-CD99FA556835}"/>
              </a:ext>
            </a:extLst>
          </p:cNvPr>
          <p:cNvSpPr>
            <a:spLocks noGrp="1"/>
          </p:cNvSpPr>
          <p:nvPr>
            <p:ph idx="1"/>
          </p:nvPr>
        </p:nvSpPr>
        <p:spPr>
          <a:xfrm>
            <a:off x="1097281" y="1600200"/>
            <a:ext cx="10058401" cy="5257800"/>
          </a:xfrm>
        </p:spPr>
        <p:txBody>
          <a:bodyPr>
            <a:normAutofit/>
          </a:bodyPr>
          <a:lstStyle/>
          <a:p>
            <a:r>
              <a:rPr lang="en-US" sz="2800" dirty="0"/>
              <a:t>Supervised Machine Learning Algorithms:</a:t>
            </a:r>
          </a:p>
          <a:p>
            <a:pPr marL="571500" indent="-571500">
              <a:spcBef>
                <a:spcPts val="600"/>
              </a:spcBef>
              <a:buFont typeface="Arial" panose="020B0604020202020204" pitchFamily="34" charset="0"/>
              <a:buChar char="•"/>
            </a:pPr>
            <a:r>
              <a:rPr lang="en-US" sz="2800" dirty="0"/>
              <a:t>Hidden Markov Models</a:t>
            </a:r>
          </a:p>
          <a:p>
            <a:pPr marL="571500" indent="-571500">
              <a:spcBef>
                <a:spcPts val="600"/>
              </a:spcBef>
              <a:buFont typeface="Arial" panose="020B0604020202020204" pitchFamily="34" charset="0"/>
              <a:buChar char="•"/>
            </a:pPr>
            <a:r>
              <a:rPr lang="en-US" sz="2800" dirty="0"/>
              <a:t>Conditional Random Fields (CRF)/ Maximum Entropy Markov Models (MEMM)</a:t>
            </a:r>
          </a:p>
          <a:p>
            <a:pPr marL="571500" indent="-571500">
              <a:spcBef>
                <a:spcPts val="600"/>
              </a:spcBef>
              <a:buFont typeface="Arial" panose="020B0604020202020204" pitchFamily="34" charset="0"/>
              <a:buChar char="•"/>
            </a:pPr>
            <a:r>
              <a:rPr lang="en-US" sz="2800" dirty="0"/>
              <a:t>Neural sequence models (RNNs or Transformers)</a:t>
            </a:r>
          </a:p>
          <a:p>
            <a:pPr marL="571500" indent="-571500">
              <a:spcBef>
                <a:spcPts val="600"/>
              </a:spcBef>
              <a:buFont typeface="Arial" panose="020B0604020202020204" pitchFamily="34" charset="0"/>
              <a:buChar char="•"/>
            </a:pPr>
            <a:r>
              <a:rPr lang="en-US" sz="2800" dirty="0"/>
              <a:t>Large Language Models (like BERT), finetuned</a:t>
            </a:r>
          </a:p>
          <a:p>
            <a:r>
              <a:rPr lang="en-US" sz="2800" dirty="0"/>
              <a:t>All required a hand-labeled training set, all about equal performance (97% on English)</a:t>
            </a:r>
          </a:p>
          <a:p>
            <a:r>
              <a:rPr lang="en-US" sz="2800" dirty="0"/>
              <a:t>All make use of information sources we discussed</a:t>
            </a:r>
          </a:p>
          <a:p>
            <a:pPr marL="571500" indent="-571500">
              <a:lnSpc>
                <a:spcPct val="80000"/>
              </a:lnSpc>
              <a:spcBef>
                <a:spcPts val="600"/>
              </a:spcBef>
              <a:buFont typeface="Arial" panose="020B0604020202020204" pitchFamily="34" charset="0"/>
              <a:buChar char="•"/>
            </a:pPr>
            <a:r>
              <a:rPr lang="en-US" sz="2800" dirty="0"/>
              <a:t>Via human created features: HMMs and CRFs</a:t>
            </a:r>
          </a:p>
          <a:p>
            <a:pPr marL="571500" indent="-571500">
              <a:lnSpc>
                <a:spcPct val="80000"/>
              </a:lnSpc>
              <a:spcBef>
                <a:spcPts val="600"/>
              </a:spcBef>
              <a:buFont typeface="Arial" panose="020B0604020202020204" pitchFamily="34" charset="0"/>
              <a:buChar char="•"/>
            </a:pPr>
            <a:r>
              <a:rPr lang="en-US" sz="2800" dirty="0"/>
              <a:t>Via representation learning:  Neural LMs</a:t>
            </a:r>
          </a:p>
        </p:txBody>
      </p:sp>
    </p:spTree>
    <p:extLst>
      <p:ext uri="{BB962C8B-B14F-4D97-AF65-F5344CB8AC3E}">
        <p14:creationId xmlns:p14="http://schemas.microsoft.com/office/powerpoint/2010/main" val="1176971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Part of Speech Tagging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70269299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Named Entity Recognition (NER)</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67694927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BE0F-3F9A-4C46-AAA4-39B54E163195}"/>
              </a:ext>
            </a:extLst>
          </p:cNvPr>
          <p:cNvSpPr>
            <a:spLocks noGrp="1"/>
          </p:cNvSpPr>
          <p:nvPr>
            <p:ph type="title"/>
          </p:nvPr>
        </p:nvSpPr>
        <p:spPr/>
        <p:txBody>
          <a:bodyPr/>
          <a:lstStyle/>
          <a:p>
            <a:r>
              <a:rPr lang="en-US" dirty="0"/>
              <a:t>Named Entities</a:t>
            </a:r>
          </a:p>
        </p:txBody>
      </p:sp>
      <p:sp>
        <p:nvSpPr>
          <p:cNvPr id="3" name="Content Placeholder 2">
            <a:extLst>
              <a:ext uri="{FF2B5EF4-FFF2-40B4-BE49-F238E27FC236}">
                <a16:creationId xmlns:a16="http://schemas.microsoft.com/office/drawing/2014/main" id="{0A091202-9596-4F46-8496-869866B4AE2A}"/>
              </a:ext>
            </a:extLst>
          </p:cNvPr>
          <p:cNvSpPr>
            <a:spLocks noGrp="1"/>
          </p:cNvSpPr>
          <p:nvPr>
            <p:ph idx="1"/>
          </p:nvPr>
        </p:nvSpPr>
        <p:spPr>
          <a:xfrm>
            <a:off x="1097281" y="1600200"/>
            <a:ext cx="10561319" cy="4953000"/>
          </a:xfrm>
        </p:spPr>
        <p:txBody>
          <a:bodyPr>
            <a:normAutofit lnSpcReduction="10000"/>
          </a:bodyPr>
          <a:lstStyle/>
          <a:p>
            <a:pPr lvl="1"/>
            <a:r>
              <a:rPr lang="en-US" sz="3500" b="1" dirty="0"/>
              <a:t>Named entity</a:t>
            </a:r>
            <a:r>
              <a:rPr lang="en-US" sz="3500" dirty="0"/>
              <a:t>, in its core usage, means anything that can be referred to with a proper name. Most common 4 tags:</a:t>
            </a:r>
          </a:p>
          <a:p>
            <a:pPr marL="858838" lvl="2" indent="-277813"/>
            <a:r>
              <a:rPr lang="en-US" sz="3500" dirty="0">
                <a:solidFill>
                  <a:srgbClr val="C00000"/>
                </a:solidFill>
              </a:rPr>
              <a:t>PER</a:t>
            </a:r>
            <a:r>
              <a:rPr lang="en-US" sz="3500" dirty="0"/>
              <a:t> (Person): “</a:t>
            </a:r>
            <a:r>
              <a:rPr lang="en-US" sz="3500" dirty="0">
                <a:solidFill>
                  <a:srgbClr val="0000FF"/>
                </a:solidFill>
              </a:rPr>
              <a:t>Marie Curie</a:t>
            </a:r>
            <a:r>
              <a:rPr lang="en-US" sz="3500" dirty="0"/>
              <a:t>”</a:t>
            </a:r>
          </a:p>
          <a:p>
            <a:pPr marL="858838" lvl="2" indent="-277813"/>
            <a:r>
              <a:rPr lang="en-US" sz="3500" dirty="0">
                <a:solidFill>
                  <a:srgbClr val="C00000"/>
                </a:solidFill>
              </a:rPr>
              <a:t>LOC</a:t>
            </a:r>
            <a:r>
              <a:rPr lang="en-US" sz="3500" dirty="0"/>
              <a:t> (Location): “</a:t>
            </a:r>
            <a:r>
              <a:rPr lang="en-US" sz="3500" dirty="0">
                <a:solidFill>
                  <a:srgbClr val="0000FF"/>
                </a:solidFill>
              </a:rPr>
              <a:t>New York City</a:t>
            </a:r>
            <a:r>
              <a:rPr lang="en-US" sz="3500" dirty="0"/>
              <a:t>” </a:t>
            </a:r>
          </a:p>
          <a:p>
            <a:pPr marL="858838" lvl="2" indent="-277813"/>
            <a:r>
              <a:rPr lang="en-US" sz="3500" dirty="0">
                <a:solidFill>
                  <a:srgbClr val="C00000"/>
                </a:solidFill>
              </a:rPr>
              <a:t>ORG</a:t>
            </a:r>
            <a:r>
              <a:rPr lang="en-US" sz="3500" dirty="0"/>
              <a:t> (Organization): “</a:t>
            </a:r>
            <a:r>
              <a:rPr lang="en-US" sz="3500" dirty="0">
                <a:solidFill>
                  <a:srgbClr val="0000FF"/>
                </a:solidFill>
              </a:rPr>
              <a:t>Stanford University</a:t>
            </a:r>
            <a:r>
              <a:rPr lang="en-US" sz="3500" dirty="0"/>
              <a:t>”</a:t>
            </a:r>
          </a:p>
          <a:p>
            <a:pPr marL="858838" lvl="2" indent="-277813"/>
            <a:r>
              <a:rPr lang="en-US" sz="3500" dirty="0">
                <a:solidFill>
                  <a:srgbClr val="C00000"/>
                </a:solidFill>
              </a:rPr>
              <a:t>GPE</a:t>
            </a:r>
            <a:r>
              <a:rPr lang="en-US" sz="3500" dirty="0"/>
              <a:t> (Geo-Political Entity): "</a:t>
            </a:r>
            <a:r>
              <a:rPr lang="en-US" sz="3500" dirty="0">
                <a:solidFill>
                  <a:srgbClr val="0000FF"/>
                </a:solidFill>
              </a:rPr>
              <a:t>Boulder, Colorado</a:t>
            </a:r>
            <a:r>
              <a:rPr lang="en-US" sz="3500" dirty="0"/>
              <a:t>"</a:t>
            </a:r>
            <a:endParaRPr lang="en-US" dirty="0"/>
          </a:p>
          <a:p>
            <a:pPr lvl="1"/>
            <a:r>
              <a:rPr lang="en-US" dirty="0"/>
              <a:t>Often multi-word phrases</a:t>
            </a:r>
          </a:p>
          <a:p>
            <a:pPr lvl="1"/>
            <a:r>
              <a:rPr lang="en-US" dirty="0"/>
              <a:t>But the term is also extended to things that aren't entities:</a:t>
            </a:r>
          </a:p>
          <a:p>
            <a:pPr lvl="2"/>
            <a:r>
              <a:rPr lang="en-US" dirty="0"/>
              <a:t>dates, times, prices</a:t>
            </a:r>
          </a:p>
          <a:p>
            <a:pPr lvl="2"/>
            <a:endParaRPr lang="en-US" dirty="0"/>
          </a:p>
          <a:p>
            <a:pPr lvl="1"/>
            <a:endParaRPr lang="en-US" dirty="0"/>
          </a:p>
          <a:p>
            <a:pPr lvl="1"/>
            <a:endParaRPr lang="en-US" dirty="0"/>
          </a:p>
        </p:txBody>
      </p:sp>
    </p:spTree>
    <p:extLst>
      <p:ext uri="{BB962C8B-B14F-4D97-AF65-F5344CB8AC3E}">
        <p14:creationId xmlns:p14="http://schemas.microsoft.com/office/powerpoint/2010/main" val="376431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5290-36EC-0946-804C-5EA39945C621}"/>
              </a:ext>
            </a:extLst>
          </p:cNvPr>
          <p:cNvSpPr>
            <a:spLocks noGrp="1"/>
          </p:cNvSpPr>
          <p:nvPr>
            <p:ph type="title"/>
          </p:nvPr>
        </p:nvSpPr>
        <p:spPr/>
        <p:txBody>
          <a:bodyPr/>
          <a:lstStyle/>
          <a:p>
            <a:r>
              <a:rPr lang="en-US" dirty="0"/>
              <a:t>Named Entity tagging</a:t>
            </a:r>
          </a:p>
        </p:txBody>
      </p:sp>
      <p:sp>
        <p:nvSpPr>
          <p:cNvPr id="3" name="Content Placeholder 2">
            <a:extLst>
              <a:ext uri="{FF2B5EF4-FFF2-40B4-BE49-F238E27FC236}">
                <a16:creationId xmlns:a16="http://schemas.microsoft.com/office/drawing/2014/main" id="{10B86807-21FA-AB4B-A024-71091F822841}"/>
              </a:ext>
            </a:extLst>
          </p:cNvPr>
          <p:cNvSpPr>
            <a:spLocks noGrp="1"/>
          </p:cNvSpPr>
          <p:nvPr>
            <p:ph idx="1"/>
          </p:nvPr>
        </p:nvSpPr>
        <p:spPr/>
        <p:txBody>
          <a:bodyPr/>
          <a:lstStyle/>
          <a:p>
            <a:r>
              <a:rPr lang="en-US" dirty="0"/>
              <a:t>The task of named entity recognition (NER):</a:t>
            </a:r>
          </a:p>
          <a:p>
            <a:pPr marL="571500" indent="-571500">
              <a:buFont typeface="Arial" panose="020B0604020202020204" pitchFamily="34" charset="0"/>
              <a:buChar char="•"/>
            </a:pPr>
            <a:r>
              <a:rPr lang="en-US" dirty="0"/>
              <a:t>find spans of text that constitute proper names</a:t>
            </a:r>
          </a:p>
          <a:p>
            <a:pPr marL="571500" indent="-571500">
              <a:buFont typeface="Arial" panose="020B0604020202020204" pitchFamily="34" charset="0"/>
              <a:buChar char="•"/>
            </a:pPr>
            <a:r>
              <a:rPr lang="en-US" dirty="0"/>
              <a:t>tag the type of the entity. </a:t>
            </a:r>
          </a:p>
        </p:txBody>
      </p:sp>
    </p:spTree>
    <p:extLst>
      <p:ext uri="{BB962C8B-B14F-4D97-AF65-F5344CB8AC3E}">
        <p14:creationId xmlns:p14="http://schemas.microsoft.com/office/powerpoint/2010/main" val="393222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0D57-B663-0E45-B8A5-E0DA54807D14}"/>
              </a:ext>
            </a:extLst>
          </p:cNvPr>
          <p:cNvSpPr>
            <a:spLocks noGrp="1"/>
          </p:cNvSpPr>
          <p:nvPr>
            <p:ph type="title"/>
          </p:nvPr>
        </p:nvSpPr>
        <p:spPr/>
        <p:txBody>
          <a:bodyPr/>
          <a:lstStyle/>
          <a:p>
            <a:r>
              <a:rPr lang="en-US" dirty="0"/>
              <a:t>NER output</a:t>
            </a:r>
          </a:p>
        </p:txBody>
      </p:sp>
      <p:pic>
        <p:nvPicPr>
          <p:cNvPr id="5" name="Content Placeholder 4">
            <a:extLst>
              <a:ext uri="{FF2B5EF4-FFF2-40B4-BE49-F238E27FC236}">
                <a16:creationId xmlns:a16="http://schemas.microsoft.com/office/drawing/2014/main" id="{B1E60883-D3FF-3640-92CD-DA7FF18338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052" y="1711751"/>
            <a:ext cx="10338537" cy="3434497"/>
          </a:xfrm>
        </p:spPr>
      </p:pic>
    </p:spTree>
    <p:extLst>
      <p:ext uri="{BB962C8B-B14F-4D97-AF65-F5344CB8AC3E}">
        <p14:creationId xmlns:p14="http://schemas.microsoft.com/office/powerpoint/2010/main" val="1953023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AB2F-A80F-A440-ACAA-2B3EEC64051A}"/>
              </a:ext>
            </a:extLst>
          </p:cNvPr>
          <p:cNvSpPr>
            <a:spLocks noGrp="1"/>
          </p:cNvSpPr>
          <p:nvPr>
            <p:ph type="title"/>
          </p:nvPr>
        </p:nvSpPr>
        <p:spPr/>
        <p:txBody>
          <a:bodyPr/>
          <a:lstStyle/>
          <a:p>
            <a:r>
              <a:rPr lang="en-US" dirty="0"/>
              <a:t>Why NER?</a:t>
            </a:r>
          </a:p>
        </p:txBody>
      </p:sp>
      <p:sp>
        <p:nvSpPr>
          <p:cNvPr id="3" name="Content Placeholder 2">
            <a:extLst>
              <a:ext uri="{FF2B5EF4-FFF2-40B4-BE49-F238E27FC236}">
                <a16:creationId xmlns:a16="http://schemas.microsoft.com/office/drawing/2014/main" id="{A11D540C-3248-304F-861B-4DE68E84FE4B}"/>
              </a:ext>
            </a:extLst>
          </p:cNvPr>
          <p:cNvSpPr>
            <a:spLocks noGrp="1"/>
          </p:cNvSpPr>
          <p:nvPr>
            <p:ph idx="1"/>
          </p:nvPr>
        </p:nvSpPr>
        <p:spPr/>
        <p:txBody>
          <a:bodyPr>
            <a:normAutofit/>
          </a:bodyPr>
          <a:lstStyle/>
          <a:p>
            <a:r>
              <a:rPr lang="en-US" dirty="0"/>
              <a:t>Sentiment analysis: consumer’s sentiment toward a particular company or person?</a:t>
            </a:r>
          </a:p>
          <a:p>
            <a:r>
              <a:rPr lang="en-US" dirty="0"/>
              <a:t>Question Answering: answer questions about an entity?</a:t>
            </a:r>
          </a:p>
          <a:p>
            <a:r>
              <a:rPr lang="en-US" dirty="0"/>
              <a:t>Information Extraction: Extracting facts about entities from text.</a:t>
            </a:r>
          </a:p>
          <a:p>
            <a:r>
              <a:rPr lang="en-US" dirty="0"/>
              <a:t> </a:t>
            </a:r>
          </a:p>
        </p:txBody>
      </p:sp>
    </p:spTree>
    <p:extLst>
      <p:ext uri="{BB962C8B-B14F-4D97-AF65-F5344CB8AC3E}">
        <p14:creationId xmlns:p14="http://schemas.microsoft.com/office/powerpoint/2010/main" val="397247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vert="horz" lIns="122767" tIns="61384" rIns="122767" bIns="61384" rtlCol="0" anchor="ctr">
            <a:normAutofit/>
          </a:bodyPr>
          <a:lstStyle/>
          <a:p>
            <a:r>
              <a:rPr lang="en-US" dirty="0"/>
              <a:t>Parts of Speech</a:t>
            </a:r>
          </a:p>
        </p:txBody>
      </p:sp>
      <p:sp>
        <p:nvSpPr>
          <p:cNvPr id="5125" name="Rectangle 3"/>
          <p:cNvSpPr>
            <a:spLocks noGrp="1" noChangeArrowheads="1"/>
          </p:cNvSpPr>
          <p:nvPr>
            <p:ph idx="1"/>
          </p:nvPr>
        </p:nvSpPr>
        <p:spPr>
          <a:xfrm>
            <a:off x="1097281" y="1600199"/>
            <a:ext cx="10866119" cy="5098197"/>
          </a:xfrm>
        </p:spPr>
        <p:txBody>
          <a:bodyPr vert="horz" lIns="122767" tIns="61384" rIns="122767" bIns="61384" rtlCol="0">
            <a:normAutofit fontScale="92500" lnSpcReduction="10000"/>
          </a:bodyPr>
          <a:lstStyle/>
          <a:p>
            <a:r>
              <a:rPr lang="en-US" dirty="0"/>
              <a:t>From the earliest linguistic traditions (</a:t>
            </a:r>
            <a:r>
              <a:rPr lang="en-US" dirty="0" err="1"/>
              <a:t>Yaska</a:t>
            </a:r>
            <a:r>
              <a:rPr lang="en-US" dirty="0"/>
              <a:t> and Panini 5</a:t>
            </a:r>
            <a:r>
              <a:rPr lang="en-US" baseline="30000" dirty="0"/>
              <a:t>th</a:t>
            </a:r>
            <a:r>
              <a:rPr lang="en-US" dirty="0"/>
              <a:t> C. BCE, Aristotle 4</a:t>
            </a:r>
            <a:r>
              <a:rPr lang="en-US" baseline="30000" dirty="0"/>
              <a:t>th</a:t>
            </a:r>
            <a:r>
              <a:rPr lang="en-US" dirty="0"/>
              <a:t> C. BCE), the idea that words can be classified into grammatical categories</a:t>
            </a:r>
          </a:p>
          <a:p>
            <a:pPr marL="571500" indent="-571500">
              <a:buFont typeface="Arial" panose="020B0604020202020204" pitchFamily="34" charset="0"/>
              <a:buChar char="•"/>
            </a:pPr>
            <a:r>
              <a:rPr lang="en-US" dirty="0"/>
              <a:t>part of speech, word classes, POS, POS tags</a:t>
            </a:r>
          </a:p>
          <a:p>
            <a:r>
              <a:rPr lang="en-US" dirty="0"/>
              <a:t>8 parts of speech attributed to Dionysius </a:t>
            </a:r>
            <a:r>
              <a:rPr lang="en-US" dirty="0" err="1"/>
              <a:t>Thrax</a:t>
            </a:r>
            <a:r>
              <a:rPr lang="en-US" dirty="0"/>
              <a:t> of Alexandria (c. 1</a:t>
            </a:r>
            <a:r>
              <a:rPr lang="en-US" baseline="30000" dirty="0"/>
              <a:t>st</a:t>
            </a:r>
            <a:r>
              <a:rPr lang="en-US" dirty="0"/>
              <a:t> C. BCE): </a:t>
            </a:r>
          </a:p>
          <a:p>
            <a:pPr marL="571500" indent="-571500">
              <a:buFont typeface="Arial" panose="020B0604020202020204" pitchFamily="34" charset="0"/>
              <a:buChar char="•"/>
            </a:pPr>
            <a:r>
              <a:rPr lang="en-US" dirty="0"/>
              <a:t>noun, verb, pronoun, preposition, adverb, conjunction, participle, article </a:t>
            </a:r>
          </a:p>
          <a:p>
            <a:pPr marL="571500" indent="-571500">
              <a:buFont typeface="Arial" panose="020B0604020202020204" pitchFamily="34" charset="0"/>
              <a:buChar char="•"/>
            </a:pPr>
            <a:r>
              <a:rPr lang="en-US" dirty="0"/>
              <a:t>These categories are relevant for NLP today.</a:t>
            </a:r>
          </a:p>
          <a:p>
            <a:endParaRPr lang="en-US" dirty="0"/>
          </a:p>
        </p:txBody>
      </p:sp>
    </p:spTree>
    <p:extLst>
      <p:ext uri="{BB962C8B-B14F-4D97-AF65-F5344CB8AC3E}">
        <p14:creationId xmlns:p14="http://schemas.microsoft.com/office/powerpoint/2010/main" val="294060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91BD-8D1D-644A-8F69-B02DA8C08ADC}"/>
              </a:ext>
            </a:extLst>
          </p:cNvPr>
          <p:cNvSpPr>
            <a:spLocks noGrp="1"/>
          </p:cNvSpPr>
          <p:nvPr>
            <p:ph type="title"/>
          </p:nvPr>
        </p:nvSpPr>
        <p:spPr/>
        <p:txBody>
          <a:bodyPr/>
          <a:lstStyle/>
          <a:p>
            <a:r>
              <a:rPr lang="en-US" dirty="0"/>
              <a:t>Why NER is hard</a:t>
            </a:r>
          </a:p>
        </p:txBody>
      </p:sp>
      <p:sp>
        <p:nvSpPr>
          <p:cNvPr id="3" name="Content Placeholder 2">
            <a:extLst>
              <a:ext uri="{FF2B5EF4-FFF2-40B4-BE49-F238E27FC236}">
                <a16:creationId xmlns:a16="http://schemas.microsoft.com/office/drawing/2014/main" id="{79A2BA53-9232-184F-A466-0BF3C3867FC6}"/>
              </a:ext>
            </a:extLst>
          </p:cNvPr>
          <p:cNvSpPr>
            <a:spLocks noGrp="1"/>
          </p:cNvSpPr>
          <p:nvPr>
            <p:ph idx="1"/>
          </p:nvPr>
        </p:nvSpPr>
        <p:spPr/>
        <p:txBody>
          <a:bodyPr/>
          <a:lstStyle/>
          <a:p>
            <a:pPr marL="742950" indent="-742950">
              <a:buAutoNum type="arabicParenR"/>
            </a:pPr>
            <a:r>
              <a:rPr lang="en-US" dirty="0"/>
              <a:t>Segmentation</a:t>
            </a:r>
          </a:p>
          <a:p>
            <a:pPr marL="1272103" lvl="1" indent="-742950">
              <a:buFont typeface="Arial" panose="020B0604020202020204" pitchFamily="34" charset="0"/>
              <a:buChar char="•"/>
            </a:pPr>
            <a:r>
              <a:rPr lang="en-US" dirty="0"/>
              <a:t>In POS tagging, no segmentation problem since each word gets one tag.</a:t>
            </a:r>
          </a:p>
          <a:p>
            <a:pPr marL="1272103" lvl="1" indent="-742950">
              <a:buFont typeface="Arial" panose="020B0604020202020204" pitchFamily="34" charset="0"/>
              <a:buChar char="•"/>
            </a:pPr>
            <a:r>
              <a:rPr lang="en-US" dirty="0"/>
              <a:t>In NER we have to find and segment the entities!</a:t>
            </a:r>
          </a:p>
          <a:p>
            <a:pPr marL="742950" indent="-742950">
              <a:buAutoNum type="arabicParenR"/>
            </a:pPr>
            <a:r>
              <a:rPr lang="en-US" dirty="0"/>
              <a:t>Type ambiguity</a:t>
            </a:r>
          </a:p>
          <a:p>
            <a:endParaRPr lang="en-US" dirty="0"/>
          </a:p>
          <a:p>
            <a:endParaRPr lang="en-US" dirty="0"/>
          </a:p>
        </p:txBody>
      </p:sp>
      <p:pic>
        <p:nvPicPr>
          <p:cNvPr id="4" name="Picture 3">
            <a:extLst>
              <a:ext uri="{FF2B5EF4-FFF2-40B4-BE49-F238E27FC236}">
                <a16:creationId xmlns:a16="http://schemas.microsoft.com/office/drawing/2014/main" id="{648F2002-F814-964F-8A12-22024B288107}"/>
              </a:ext>
            </a:extLst>
          </p:cNvPr>
          <p:cNvPicPr>
            <a:picLocks noChangeAspect="1"/>
          </p:cNvPicPr>
          <p:nvPr/>
        </p:nvPicPr>
        <p:blipFill>
          <a:blip r:embed="rId3"/>
          <a:stretch>
            <a:fillRect/>
          </a:stretch>
        </p:blipFill>
        <p:spPr>
          <a:xfrm>
            <a:off x="1447800" y="4846044"/>
            <a:ext cx="10415438" cy="1662705"/>
          </a:xfrm>
          <a:prstGeom prst="rect">
            <a:avLst/>
          </a:prstGeom>
        </p:spPr>
      </p:pic>
    </p:spTree>
    <p:extLst>
      <p:ext uri="{BB962C8B-B14F-4D97-AF65-F5344CB8AC3E}">
        <p14:creationId xmlns:p14="http://schemas.microsoft.com/office/powerpoint/2010/main" val="1000426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600200"/>
            <a:ext cx="10561319" cy="4572000"/>
          </a:xfrm>
        </p:spPr>
        <p:txBody>
          <a:bodyPr/>
          <a:lstStyle/>
          <a:p>
            <a:r>
              <a:rPr lang="en-US" dirty="0">
                <a:solidFill>
                  <a:schemeClr val="tx1"/>
                </a:solidFill>
              </a:rPr>
              <a:t>How can we turn this structured problem into a sequence problem like POS tagging, with one label per word?</a:t>
            </a:r>
          </a:p>
          <a:p>
            <a:endParaRPr lang="en-US" dirty="0">
              <a:solidFill>
                <a:srgbClr val="0000FF"/>
              </a:solidFill>
            </a:endParaRPr>
          </a:p>
          <a:p>
            <a:r>
              <a:rPr lang="en-US" dirty="0">
                <a:solidFill>
                  <a:srgbClr val="0000FF"/>
                </a:solidFill>
              </a:rPr>
              <a:t>[PER Jane Villanueva] </a:t>
            </a:r>
            <a:r>
              <a:rPr lang="en-US" dirty="0"/>
              <a:t>of </a:t>
            </a:r>
            <a:r>
              <a:rPr lang="en-US" dirty="0">
                <a:solidFill>
                  <a:srgbClr val="0000FF"/>
                </a:solidFill>
              </a:rPr>
              <a:t>[ORG United] </a:t>
            </a:r>
            <a:r>
              <a:rPr lang="en-US" dirty="0"/>
              <a:t>, a unit of </a:t>
            </a:r>
            <a:r>
              <a:rPr lang="en-US" dirty="0">
                <a:solidFill>
                  <a:srgbClr val="0000FF"/>
                </a:solidFill>
              </a:rPr>
              <a:t>[ORG United Airlines Holding] </a:t>
            </a:r>
            <a:r>
              <a:rPr lang="en-US" dirty="0"/>
              <a:t>, said the fare applies to the </a:t>
            </a:r>
            <a:r>
              <a:rPr lang="en-US" dirty="0">
                <a:solidFill>
                  <a:srgbClr val="0000FF"/>
                </a:solidFill>
              </a:rPr>
              <a:t>[LOC Chicago ] </a:t>
            </a:r>
            <a:r>
              <a:rPr lang="en-US" dirty="0"/>
              <a:t>route. </a:t>
            </a:r>
          </a:p>
          <a:p>
            <a:endParaRPr lang="en-US" dirty="0"/>
          </a:p>
        </p:txBody>
      </p:sp>
    </p:spTree>
    <p:extLst>
      <p:ext uri="{BB962C8B-B14F-4D97-AF65-F5344CB8AC3E}">
        <p14:creationId xmlns:p14="http://schemas.microsoft.com/office/powerpoint/2010/main" val="150807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219200"/>
            <a:ext cx="10058401" cy="4953000"/>
          </a:xfrm>
        </p:spPr>
        <p:txBody>
          <a:bodyPr/>
          <a:lstStyle/>
          <a:p>
            <a:r>
              <a:rPr lang="en-US" sz="2400" dirty="0">
                <a:solidFill>
                  <a:srgbClr val="0000FF"/>
                </a:solidFill>
              </a:rPr>
              <a:t>[PER Jane Villanueva] </a:t>
            </a:r>
            <a:r>
              <a:rPr lang="en-US" sz="2400" dirty="0"/>
              <a:t>of </a:t>
            </a:r>
            <a:r>
              <a:rPr lang="en-US" sz="2400" dirty="0">
                <a:solidFill>
                  <a:srgbClr val="0000FF"/>
                </a:solidFill>
              </a:rPr>
              <a:t>[ORG United] </a:t>
            </a:r>
            <a:r>
              <a:rPr lang="en-US" sz="2400" dirty="0"/>
              <a:t>, a unit of </a:t>
            </a:r>
            <a:r>
              <a:rPr lang="en-US" sz="2400" dirty="0">
                <a:solidFill>
                  <a:srgbClr val="0000FF"/>
                </a:solidFill>
              </a:rPr>
              <a:t>[ORG United Airlines Holding] </a:t>
            </a:r>
            <a:r>
              <a:rPr lang="en-US" sz="2400" dirty="0"/>
              <a:t>, said the fare applies to the </a:t>
            </a:r>
            <a:r>
              <a:rPr lang="en-US" sz="2400" dirty="0">
                <a:solidFill>
                  <a:srgbClr val="0000FF"/>
                </a:solidFill>
              </a:rPr>
              <a:t>[LOC Chicago ] </a:t>
            </a:r>
            <a:r>
              <a:rPr lang="en-US" sz="2400" dirty="0"/>
              <a:t>route. </a:t>
            </a:r>
          </a:p>
          <a:p>
            <a:endParaRPr lang="en-US" dirty="0"/>
          </a:p>
        </p:txBody>
      </p:sp>
      <p:pic>
        <p:nvPicPr>
          <p:cNvPr id="5" name="Picture 4">
            <a:extLst>
              <a:ext uri="{FF2B5EF4-FFF2-40B4-BE49-F238E27FC236}">
                <a16:creationId xmlns:a16="http://schemas.microsoft.com/office/drawing/2014/main" id="{DFCC9F8F-A223-144F-BC7B-9B54E706626D}"/>
              </a:ext>
            </a:extLst>
          </p:cNvPr>
          <p:cNvPicPr>
            <a:picLocks noChangeAspect="1"/>
          </p:cNvPicPr>
          <p:nvPr/>
        </p:nvPicPr>
        <p:blipFill rotWithShape="1">
          <a:blip r:embed="rId3"/>
          <a:srcRect l="50748" r="32601"/>
          <a:stretch/>
        </p:blipFill>
        <p:spPr>
          <a:xfrm>
            <a:off x="5867400" y="2209800"/>
            <a:ext cx="1600201" cy="3953648"/>
          </a:xfrm>
          <a:prstGeom prst="rect">
            <a:avLst/>
          </a:prstGeom>
        </p:spPr>
      </p:pic>
      <p:pic>
        <p:nvPicPr>
          <p:cNvPr id="6" name="Picture 5">
            <a:extLst>
              <a:ext uri="{FF2B5EF4-FFF2-40B4-BE49-F238E27FC236}">
                <a16:creationId xmlns:a16="http://schemas.microsoft.com/office/drawing/2014/main" id="{88DABEDA-17E8-AC4F-8E69-8D886455EE29}"/>
              </a:ext>
            </a:extLst>
          </p:cNvPr>
          <p:cNvPicPr>
            <a:picLocks noChangeAspect="1"/>
          </p:cNvPicPr>
          <p:nvPr/>
        </p:nvPicPr>
        <p:blipFill rotWithShape="1">
          <a:blip r:embed="rId3"/>
          <a:srcRect r="83349"/>
          <a:stretch/>
        </p:blipFill>
        <p:spPr>
          <a:xfrm>
            <a:off x="4267200" y="2209800"/>
            <a:ext cx="1600200" cy="3953648"/>
          </a:xfrm>
          <a:prstGeom prst="rect">
            <a:avLst/>
          </a:prstGeom>
        </p:spPr>
      </p:pic>
      <p:sp>
        <p:nvSpPr>
          <p:cNvPr id="7" name="TextBox 6">
            <a:extLst>
              <a:ext uri="{FF2B5EF4-FFF2-40B4-BE49-F238E27FC236}">
                <a16:creationId xmlns:a16="http://schemas.microsoft.com/office/drawing/2014/main" id="{208BDF37-7452-5941-9743-FBCED75CC118}"/>
              </a:ext>
            </a:extLst>
          </p:cNvPr>
          <p:cNvSpPr txBox="1"/>
          <p:nvPr/>
        </p:nvSpPr>
        <p:spPr>
          <a:xfrm>
            <a:off x="1219200" y="6329065"/>
            <a:ext cx="5154168" cy="523220"/>
          </a:xfrm>
          <a:prstGeom prst="rect">
            <a:avLst/>
          </a:prstGeom>
          <a:noFill/>
        </p:spPr>
        <p:txBody>
          <a:bodyPr wrap="none" rtlCol="0">
            <a:spAutoFit/>
          </a:bodyPr>
          <a:lstStyle/>
          <a:p>
            <a:r>
              <a:rPr lang="en-US" sz="2800" dirty="0"/>
              <a:t>Now we have one tag per token!!!</a:t>
            </a:r>
          </a:p>
        </p:txBody>
      </p:sp>
    </p:spTree>
    <p:extLst>
      <p:ext uri="{BB962C8B-B14F-4D97-AF65-F5344CB8AC3E}">
        <p14:creationId xmlns:p14="http://schemas.microsoft.com/office/powerpoint/2010/main" val="3702413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219200"/>
            <a:ext cx="6522719" cy="5638800"/>
          </a:xfrm>
        </p:spPr>
        <p:txBody>
          <a:bodyPr>
            <a:normAutofit fontScale="92500" lnSpcReduction="10000"/>
          </a:bodyPr>
          <a:lstStyle/>
          <a:p>
            <a:r>
              <a:rPr lang="en-US" dirty="0"/>
              <a:t>B: token that </a:t>
            </a:r>
            <a:r>
              <a:rPr lang="en-US" i="1" dirty="0"/>
              <a:t>begins </a:t>
            </a:r>
            <a:r>
              <a:rPr lang="en-US" dirty="0"/>
              <a:t>a span</a:t>
            </a:r>
          </a:p>
          <a:p>
            <a:r>
              <a:rPr lang="en-US" dirty="0"/>
              <a:t>I: tokens </a:t>
            </a:r>
            <a:r>
              <a:rPr lang="en-US" i="1" dirty="0"/>
              <a:t>inside </a:t>
            </a:r>
            <a:r>
              <a:rPr lang="en-US" dirty="0"/>
              <a:t>a span</a:t>
            </a:r>
          </a:p>
          <a:p>
            <a:r>
              <a:rPr lang="en-US" dirty="0"/>
              <a:t>O: tokens outside of any span</a:t>
            </a:r>
          </a:p>
          <a:p>
            <a:endParaRPr lang="en-US" dirty="0"/>
          </a:p>
          <a:p>
            <a:r>
              <a:rPr lang="en-US" dirty="0"/>
              <a:t># of tags (where n is #entity types):</a:t>
            </a:r>
          </a:p>
          <a:p>
            <a:r>
              <a:rPr lang="en-US" dirty="0"/>
              <a:t>	1 O tag, </a:t>
            </a:r>
          </a:p>
          <a:p>
            <a:r>
              <a:rPr lang="en-US" i="1" dirty="0"/>
              <a:t>n</a:t>
            </a:r>
            <a:r>
              <a:rPr lang="en-US" dirty="0"/>
              <a:t> B tags, </a:t>
            </a:r>
          </a:p>
          <a:p>
            <a:r>
              <a:rPr lang="en-US" i="1" dirty="0"/>
              <a:t>n</a:t>
            </a:r>
            <a:r>
              <a:rPr lang="en-US" dirty="0"/>
              <a:t> I tags</a:t>
            </a:r>
          </a:p>
          <a:p>
            <a:r>
              <a:rPr lang="en-US" dirty="0"/>
              <a:t> total of </a:t>
            </a:r>
            <a:r>
              <a:rPr lang="en-US" i="1" dirty="0"/>
              <a:t>2n+1</a:t>
            </a:r>
          </a:p>
        </p:txBody>
      </p:sp>
      <p:pic>
        <p:nvPicPr>
          <p:cNvPr id="4" name="Picture 3">
            <a:extLst>
              <a:ext uri="{FF2B5EF4-FFF2-40B4-BE49-F238E27FC236}">
                <a16:creationId xmlns:a16="http://schemas.microsoft.com/office/drawing/2014/main" id="{6E8E3001-986B-0D4B-BBA1-3BFDC3668A26}"/>
              </a:ext>
            </a:extLst>
          </p:cNvPr>
          <p:cNvPicPr>
            <a:picLocks noChangeAspect="1"/>
          </p:cNvPicPr>
          <p:nvPr/>
        </p:nvPicPr>
        <p:blipFill rotWithShape="1">
          <a:blip r:embed="rId3"/>
          <a:srcRect l="50748" r="32601"/>
          <a:stretch/>
        </p:blipFill>
        <p:spPr>
          <a:xfrm>
            <a:off x="9601199" y="1075552"/>
            <a:ext cx="1600201" cy="3953648"/>
          </a:xfrm>
          <a:prstGeom prst="rect">
            <a:avLst/>
          </a:prstGeom>
        </p:spPr>
      </p:pic>
      <p:pic>
        <p:nvPicPr>
          <p:cNvPr id="5" name="Picture 4">
            <a:extLst>
              <a:ext uri="{FF2B5EF4-FFF2-40B4-BE49-F238E27FC236}">
                <a16:creationId xmlns:a16="http://schemas.microsoft.com/office/drawing/2014/main" id="{94769F5D-20A1-B248-B171-F37EAF7EA8CB}"/>
              </a:ext>
            </a:extLst>
          </p:cNvPr>
          <p:cNvPicPr>
            <a:picLocks noChangeAspect="1"/>
          </p:cNvPicPr>
          <p:nvPr/>
        </p:nvPicPr>
        <p:blipFill rotWithShape="1">
          <a:blip r:embed="rId3"/>
          <a:srcRect r="83349"/>
          <a:stretch/>
        </p:blipFill>
        <p:spPr>
          <a:xfrm>
            <a:off x="8000999" y="1075552"/>
            <a:ext cx="1600200" cy="3953648"/>
          </a:xfrm>
          <a:prstGeom prst="rect">
            <a:avLst/>
          </a:prstGeom>
        </p:spPr>
      </p:pic>
    </p:spTree>
    <p:extLst>
      <p:ext uri="{BB962C8B-B14F-4D97-AF65-F5344CB8AC3E}">
        <p14:creationId xmlns:p14="http://schemas.microsoft.com/office/powerpoint/2010/main" val="3186658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496C-2E08-6C46-91EA-892C0A0BAB57}"/>
              </a:ext>
            </a:extLst>
          </p:cNvPr>
          <p:cNvSpPr>
            <a:spLocks noGrp="1"/>
          </p:cNvSpPr>
          <p:nvPr>
            <p:ph type="title"/>
          </p:nvPr>
        </p:nvSpPr>
        <p:spPr/>
        <p:txBody>
          <a:bodyPr/>
          <a:lstStyle/>
          <a:p>
            <a:r>
              <a:rPr lang="en-US" dirty="0"/>
              <a:t>BIO Tagging variants: IO and BIOES</a:t>
            </a:r>
          </a:p>
        </p:txBody>
      </p:sp>
      <p:sp>
        <p:nvSpPr>
          <p:cNvPr id="3" name="Content Placeholder 2">
            <a:extLst>
              <a:ext uri="{FF2B5EF4-FFF2-40B4-BE49-F238E27FC236}">
                <a16:creationId xmlns:a16="http://schemas.microsoft.com/office/drawing/2014/main" id="{2FB4467C-2CC3-7846-8504-828DBFBB40E7}"/>
              </a:ext>
            </a:extLst>
          </p:cNvPr>
          <p:cNvSpPr>
            <a:spLocks noGrp="1"/>
          </p:cNvSpPr>
          <p:nvPr>
            <p:ph idx="1"/>
          </p:nvPr>
        </p:nvSpPr>
        <p:spPr>
          <a:xfrm>
            <a:off x="1097281" y="1219200"/>
            <a:ext cx="10058401" cy="4953000"/>
          </a:xfrm>
        </p:spPr>
        <p:txBody>
          <a:bodyPr/>
          <a:lstStyle/>
          <a:p>
            <a:r>
              <a:rPr lang="en-US" sz="2400" dirty="0">
                <a:solidFill>
                  <a:srgbClr val="0000FF"/>
                </a:solidFill>
              </a:rPr>
              <a:t>[PER Jane Villanueva] </a:t>
            </a:r>
            <a:r>
              <a:rPr lang="en-US" sz="2400" dirty="0"/>
              <a:t>of </a:t>
            </a:r>
            <a:r>
              <a:rPr lang="en-US" sz="2400" dirty="0">
                <a:solidFill>
                  <a:srgbClr val="0000FF"/>
                </a:solidFill>
              </a:rPr>
              <a:t>[ORG United] </a:t>
            </a:r>
            <a:r>
              <a:rPr lang="en-US" sz="2400" dirty="0"/>
              <a:t>, a unit of </a:t>
            </a:r>
            <a:r>
              <a:rPr lang="en-US" sz="2400" dirty="0">
                <a:solidFill>
                  <a:srgbClr val="0000FF"/>
                </a:solidFill>
              </a:rPr>
              <a:t>[ORG United Airlines Holding] </a:t>
            </a:r>
            <a:r>
              <a:rPr lang="en-US" sz="2400" dirty="0"/>
              <a:t>, said the fare applies to the </a:t>
            </a:r>
            <a:r>
              <a:rPr lang="en-US" sz="2400" dirty="0">
                <a:solidFill>
                  <a:srgbClr val="0000FF"/>
                </a:solidFill>
              </a:rPr>
              <a:t>[LOC Chicago ] </a:t>
            </a:r>
            <a:r>
              <a:rPr lang="en-US" sz="2400" dirty="0"/>
              <a:t>route. </a:t>
            </a:r>
          </a:p>
          <a:p>
            <a:endParaRPr lang="en-US" dirty="0"/>
          </a:p>
        </p:txBody>
      </p:sp>
      <p:pic>
        <p:nvPicPr>
          <p:cNvPr id="4" name="Picture 3">
            <a:extLst>
              <a:ext uri="{FF2B5EF4-FFF2-40B4-BE49-F238E27FC236}">
                <a16:creationId xmlns:a16="http://schemas.microsoft.com/office/drawing/2014/main" id="{6E8E3001-986B-0D4B-BBA1-3BFDC3668A26}"/>
              </a:ext>
            </a:extLst>
          </p:cNvPr>
          <p:cNvPicPr>
            <a:picLocks noChangeAspect="1"/>
          </p:cNvPicPr>
          <p:nvPr/>
        </p:nvPicPr>
        <p:blipFill>
          <a:blip r:embed="rId3"/>
          <a:stretch>
            <a:fillRect/>
          </a:stretch>
        </p:blipFill>
        <p:spPr>
          <a:xfrm>
            <a:off x="1291018" y="2590800"/>
            <a:ext cx="9609963" cy="3953648"/>
          </a:xfrm>
          <a:prstGeom prst="rect">
            <a:avLst/>
          </a:prstGeom>
        </p:spPr>
      </p:pic>
    </p:spTree>
    <p:extLst>
      <p:ext uri="{BB962C8B-B14F-4D97-AF65-F5344CB8AC3E}">
        <p14:creationId xmlns:p14="http://schemas.microsoft.com/office/powerpoint/2010/main" val="3071804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932D-4701-E645-9742-2F8DBB81C25C}"/>
              </a:ext>
            </a:extLst>
          </p:cNvPr>
          <p:cNvSpPr>
            <a:spLocks noGrp="1"/>
          </p:cNvSpPr>
          <p:nvPr>
            <p:ph type="title"/>
          </p:nvPr>
        </p:nvSpPr>
        <p:spPr>
          <a:xfrm>
            <a:off x="1097280" y="159603"/>
            <a:ext cx="10637520" cy="907196"/>
          </a:xfrm>
        </p:spPr>
        <p:txBody>
          <a:bodyPr>
            <a:normAutofit/>
          </a:bodyPr>
          <a:lstStyle/>
          <a:p>
            <a:r>
              <a:rPr lang="en-US" dirty="0"/>
              <a:t>Standard algorithms for NER</a:t>
            </a:r>
          </a:p>
        </p:txBody>
      </p:sp>
      <p:sp>
        <p:nvSpPr>
          <p:cNvPr id="3" name="Content Placeholder 2">
            <a:extLst>
              <a:ext uri="{FF2B5EF4-FFF2-40B4-BE49-F238E27FC236}">
                <a16:creationId xmlns:a16="http://schemas.microsoft.com/office/drawing/2014/main" id="{9C3D6E66-A1C0-9149-863D-CD99FA556835}"/>
              </a:ext>
            </a:extLst>
          </p:cNvPr>
          <p:cNvSpPr>
            <a:spLocks noGrp="1"/>
          </p:cNvSpPr>
          <p:nvPr>
            <p:ph idx="1"/>
          </p:nvPr>
        </p:nvSpPr>
        <p:spPr/>
        <p:txBody>
          <a:bodyPr>
            <a:normAutofit/>
          </a:bodyPr>
          <a:lstStyle/>
          <a:p>
            <a:r>
              <a:rPr lang="en-US" dirty="0"/>
              <a:t>Supervised Machine Learning given a human-labeled training set of text annotated with tags</a:t>
            </a:r>
          </a:p>
          <a:p>
            <a:pPr marL="571500" indent="-571500">
              <a:buFont typeface="Arial" panose="020B0604020202020204" pitchFamily="34" charset="0"/>
              <a:buChar char="•"/>
            </a:pPr>
            <a:r>
              <a:rPr lang="en-US" dirty="0"/>
              <a:t>Hidden Markov Models</a:t>
            </a:r>
          </a:p>
          <a:p>
            <a:pPr marL="571500" indent="-571500">
              <a:buFont typeface="Arial" panose="020B0604020202020204" pitchFamily="34" charset="0"/>
              <a:buChar char="•"/>
            </a:pPr>
            <a:r>
              <a:rPr lang="en-US" dirty="0"/>
              <a:t>Conditional Random Fields (CRF)/ Maximum Entropy Markov Models (MEMM)</a:t>
            </a:r>
          </a:p>
          <a:p>
            <a:pPr marL="571500" indent="-571500">
              <a:buFont typeface="Arial" panose="020B0604020202020204" pitchFamily="34" charset="0"/>
              <a:buChar char="•"/>
            </a:pPr>
            <a:r>
              <a:rPr lang="en-US" dirty="0"/>
              <a:t>Neural sequence models (RNNs or Transformers)</a:t>
            </a:r>
          </a:p>
          <a:p>
            <a:pPr marL="571500" indent="-571500">
              <a:buFont typeface="Arial" panose="020B0604020202020204" pitchFamily="34" charset="0"/>
              <a:buChar char="•"/>
            </a:pPr>
            <a:r>
              <a:rPr lang="en-US" dirty="0"/>
              <a:t>Large Language Models (like BERT), finetuned</a:t>
            </a:r>
          </a:p>
          <a:p>
            <a:endParaRPr lang="en-US" dirty="0"/>
          </a:p>
        </p:txBody>
      </p:sp>
    </p:spTree>
    <p:extLst>
      <p:ext uri="{BB962C8B-B14F-4D97-AF65-F5344CB8AC3E}">
        <p14:creationId xmlns:p14="http://schemas.microsoft.com/office/powerpoint/2010/main" val="4086670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4000" dirty="0">
                <a:solidFill>
                  <a:schemeClr val="bg1"/>
                </a:solidFill>
                <a:ea typeface="Franklin Gothic Book" charset="0"/>
                <a:cs typeface="Franklin Gothic Book" charset="0"/>
              </a:rPr>
              <a:t>Sequence Labeling for Part of Speech and Named Entities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Named Entity Recognition (NER)</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4866525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9B29-0D8D-F145-8A8A-E8F753377AB1}"/>
              </a:ext>
            </a:extLst>
          </p:cNvPr>
          <p:cNvSpPr>
            <a:spLocks noGrp="1"/>
          </p:cNvSpPr>
          <p:nvPr>
            <p:ph type="ctrTitle"/>
          </p:nvPr>
        </p:nvSpPr>
        <p:spPr/>
        <p:txBody>
          <a:bodyPr/>
          <a:lstStyle/>
          <a:p>
            <a:r>
              <a:rPr lang="en-US" dirty="0"/>
              <a:t>Recurrent Neural Networks</a:t>
            </a:r>
          </a:p>
        </p:txBody>
      </p:sp>
      <p:sp>
        <p:nvSpPr>
          <p:cNvPr id="3" name="Subtitle 2">
            <a:extLst>
              <a:ext uri="{FF2B5EF4-FFF2-40B4-BE49-F238E27FC236}">
                <a16:creationId xmlns:a16="http://schemas.microsoft.com/office/drawing/2014/main" id="{59D2596B-5941-6845-A41F-17EF5C580D17}"/>
              </a:ext>
            </a:extLst>
          </p:cNvPr>
          <p:cNvSpPr>
            <a:spLocks noGrp="1"/>
          </p:cNvSpPr>
          <p:nvPr>
            <p:ph type="subTitle" idx="1"/>
          </p:nvPr>
        </p:nvSpPr>
        <p:spPr>
          <a:xfrm>
            <a:off x="3704492" y="6350001"/>
            <a:ext cx="9144000" cy="430700"/>
          </a:xfrm>
        </p:spPr>
        <p:txBody>
          <a:bodyPr/>
          <a:lstStyle/>
          <a:p>
            <a:r>
              <a:rPr lang="en-US" dirty="0"/>
              <a:t>http://colah.github.io/posts/2015-08-Understanding-LSTMs/</a:t>
            </a:r>
          </a:p>
        </p:txBody>
      </p:sp>
    </p:spTree>
    <p:extLst>
      <p:ext uri="{BB962C8B-B14F-4D97-AF65-F5344CB8AC3E}">
        <p14:creationId xmlns:p14="http://schemas.microsoft.com/office/powerpoint/2010/main" val="70034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5E12-6D09-D341-9D55-9BFF5C7C0BF8}"/>
              </a:ext>
            </a:extLst>
          </p:cNvPr>
          <p:cNvSpPr>
            <a:spLocks noGrp="1"/>
          </p:cNvSpPr>
          <p:nvPr>
            <p:ph type="title"/>
          </p:nvPr>
        </p:nvSpPr>
        <p:spPr/>
        <p:txBody>
          <a:bodyPr/>
          <a:lstStyle/>
          <a:p>
            <a:r>
              <a:rPr lang="en-US" dirty="0"/>
              <a:t>Recurrent Neural Network</a:t>
            </a:r>
          </a:p>
        </p:txBody>
      </p:sp>
      <p:sp>
        <p:nvSpPr>
          <p:cNvPr id="3" name="Content Placeholder 2">
            <a:extLst>
              <a:ext uri="{FF2B5EF4-FFF2-40B4-BE49-F238E27FC236}">
                <a16:creationId xmlns:a16="http://schemas.microsoft.com/office/drawing/2014/main" id="{0579CD73-49A7-F249-8529-9237B89BE313}"/>
              </a:ext>
            </a:extLst>
          </p:cNvPr>
          <p:cNvSpPr>
            <a:spLocks noGrp="1"/>
          </p:cNvSpPr>
          <p:nvPr>
            <p:ph idx="1"/>
          </p:nvPr>
        </p:nvSpPr>
        <p:spPr/>
        <p:txBody>
          <a:bodyPr/>
          <a:lstStyle/>
          <a:p>
            <a:r>
              <a:rPr lang="en-US" dirty="0"/>
              <a:t>The way we process and understand language depends on context</a:t>
            </a:r>
          </a:p>
          <a:p>
            <a:pPr lvl="1"/>
            <a:r>
              <a:rPr lang="en-US" dirty="0"/>
              <a:t>When we read, we don’t begin again from scratch to understand each word in a sentence</a:t>
            </a:r>
          </a:p>
          <a:p>
            <a:pPr lvl="1"/>
            <a:r>
              <a:rPr lang="en-US" dirty="0"/>
              <a:t>We use our understanding of previous words in the sentence to understand the current word</a:t>
            </a:r>
          </a:p>
          <a:p>
            <a:pPr lvl="1"/>
            <a:r>
              <a:rPr lang="en-US" dirty="0"/>
              <a:t>Traditional NN doesn’t take context into account</a:t>
            </a:r>
          </a:p>
          <a:p>
            <a:pPr lvl="1"/>
            <a:r>
              <a:rPr lang="en-US" dirty="0"/>
              <a:t>RNN addresses this issue</a:t>
            </a:r>
          </a:p>
        </p:txBody>
      </p:sp>
    </p:spTree>
    <p:extLst>
      <p:ext uri="{BB962C8B-B14F-4D97-AF65-F5344CB8AC3E}">
        <p14:creationId xmlns:p14="http://schemas.microsoft.com/office/powerpoint/2010/main" val="1739725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3C70-E9A9-9D4A-98A7-162845B5F317}"/>
              </a:ext>
            </a:extLst>
          </p:cNvPr>
          <p:cNvSpPr>
            <a:spLocks noGrp="1"/>
          </p:cNvSpPr>
          <p:nvPr>
            <p:ph type="title"/>
          </p:nvPr>
        </p:nvSpPr>
        <p:spPr/>
        <p:txBody>
          <a:bodyPr/>
          <a:lstStyle/>
          <a:p>
            <a:r>
              <a:rPr lang="en-US" dirty="0"/>
              <a:t>Recurrent Neural Network</a:t>
            </a:r>
          </a:p>
        </p:txBody>
      </p:sp>
      <p:sp>
        <p:nvSpPr>
          <p:cNvPr id="3" name="Content Placeholder 2">
            <a:extLst>
              <a:ext uri="{FF2B5EF4-FFF2-40B4-BE49-F238E27FC236}">
                <a16:creationId xmlns:a16="http://schemas.microsoft.com/office/drawing/2014/main" id="{B1E40740-AE7E-3B4D-B3D6-EEEAF56815D6}"/>
              </a:ext>
            </a:extLst>
          </p:cNvPr>
          <p:cNvSpPr>
            <a:spLocks noGrp="1"/>
          </p:cNvSpPr>
          <p:nvPr>
            <p:ph idx="1"/>
          </p:nvPr>
        </p:nvSpPr>
        <p:spPr/>
        <p:txBody>
          <a:bodyPr/>
          <a:lstStyle/>
          <a:p>
            <a:r>
              <a:rPr lang="en-US" dirty="0"/>
              <a:t>Networks with loops </a:t>
            </a:r>
          </a:p>
          <a:p>
            <a:r>
              <a:rPr lang="en-US" dirty="0"/>
              <a:t>Allows information to persist </a:t>
            </a:r>
          </a:p>
        </p:txBody>
      </p:sp>
      <p:pic>
        <p:nvPicPr>
          <p:cNvPr id="5" name="Picture 4">
            <a:extLst>
              <a:ext uri="{FF2B5EF4-FFF2-40B4-BE49-F238E27FC236}">
                <a16:creationId xmlns:a16="http://schemas.microsoft.com/office/drawing/2014/main" id="{A751D12E-EEDA-B74E-B078-77BA739D0EC2}"/>
              </a:ext>
            </a:extLst>
          </p:cNvPr>
          <p:cNvPicPr>
            <a:picLocks noChangeAspect="1"/>
          </p:cNvPicPr>
          <p:nvPr/>
        </p:nvPicPr>
        <p:blipFill rotWithShape="1">
          <a:blip r:embed="rId2"/>
          <a:srcRect l="29639" t="24652" r="58843" b="59659"/>
          <a:stretch/>
        </p:blipFill>
        <p:spPr>
          <a:xfrm>
            <a:off x="351692" y="3030415"/>
            <a:ext cx="3352801" cy="2747536"/>
          </a:xfrm>
          <a:prstGeom prst="rect">
            <a:avLst/>
          </a:prstGeom>
        </p:spPr>
      </p:pic>
      <p:sp>
        <p:nvSpPr>
          <p:cNvPr id="6" name="TextBox 5">
            <a:extLst>
              <a:ext uri="{FF2B5EF4-FFF2-40B4-BE49-F238E27FC236}">
                <a16:creationId xmlns:a16="http://schemas.microsoft.com/office/drawing/2014/main" id="{2D64675D-AE53-774A-9A6E-904ED8333558}"/>
              </a:ext>
            </a:extLst>
          </p:cNvPr>
          <p:cNvSpPr txBox="1"/>
          <p:nvPr/>
        </p:nvSpPr>
        <p:spPr>
          <a:xfrm>
            <a:off x="4191001" y="3865574"/>
            <a:ext cx="1510606" cy="1200329"/>
          </a:xfrm>
          <a:prstGeom prst="rect">
            <a:avLst/>
          </a:prstGeom>
          <a:noFill/>
        </p:spPr>
        <p:txBody>
          <a:bodyPr wrap="none" rtlCol="0">
            <a:spAutoFit/>
          </a:bodyPr>
          <a:lstStyle/>
          <a:p>
            <a:r>
              <a:rPr lang="en-US" sz="2400" dirty="0"/>
              <a:t>Network A</a:t>
            </a:r>
          </a:p>
          <a:p>
            <a:r>
              <a:rPr lang="en-US" sz="2400" dirty="0"/>
              <a:t>Input x</a:t>
            </a:r>
            <a:r>
              <a:rPr lang="en-US" sz="2400" baseline="-25000" dirty="0"/>
              <a:t>t</a:t>
            </a:r>
            <a:r>
              <a:rPr lang="en-US" sz="2400" dirty="0"/>
              <a:t> </a:t>
            </a:r>
          </a:p>
          <a:p>
            <a:r>
              <a:rPr lang="en-US" sz="2400" dirty="0"/>
              <a:t>Output h</a:t>
            </a:r>
            <a:r>
              <a:rPr lang="en-US" sz="2400" baseline="-25000" dirty="0"/>
              <a:t>t</a:t>
            </a:r>
          </a:p>
        </p:txBody>
      </p:sp>
    </p:spTree>
    <p:extLst>
      <p:ext uri="{BB962C8B-B14F-4D97-AF65-F5344CB8AC3E}">
        <p14:creationId xmlns:p14="http://schemas.microsoft.com/office/powerpoint/2010/main" val="337188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1097280" y="159603"/>
            <a:ext cx="10942320" cy="907196"/>
          </a:xfrm>
        </p:spPr>
        <p:txBody>
          <a:bodyPr vert="horz" lIns="122767" tIns="61384" rIns="122767" bIns="61384" rtlCol="0" anchor="ctr">
            <a:normAutofit/>
          </a:bodyPr>
          <a:lstStyle/>
          <a:p>
            <a:r>
              <a:rPr lang="en-US" dirty="0"/>
              <a:t>Two classes of words: Open vs. Closed</a:t>
            </a:r>
          </a:p>
        </p:txBody>
      </p:sp>
      <p:sp>
        <p:nvSpPr>
          <p:cNvPr id="300035" name="Rectangle 3"/>
          <p:cNvSpPr>
            <a:spLocks noGrp="1" noChangeArrowheads="1"/>
          </p:cNvSpPr>
          <p:nvPr>
            <p:ph idx="1"/>
          </p:nvPr>
        </p:nvSpPr>
        <p:spPr>
          <a:xfrm>
            <a:off x="1097281" y="1600200"/>
            <a:ext cx="10713719" cy="5257800"/>
          </a:xfrm>
        </p:spPr>
        <p:txBody>
          <a:bodyPr vert="horz" lIns="122767" tIns="61384" rIns="122767" bIns="61384" rtlCol="0">
            <a:normAutofit fontScale="92500" lnSpcReduction="20000"/>
          </a:bodyPr>
          <a:lstStyle/>
          <a:p>
            <a:r>
              <a:rPr lang="en-US" sz="4500" dirty="0"/>
              <a:t>Closed class words</a:t>
            </a:r>
          </a:p>
          <a:p>
            <a:pPr lvl="1">
              <a:buFont typeface="Arial" panose="020B0604020202020204" pitchFamily="34" charset="0"/>
              <a:buChar char="•"/>
            </a:pPr>
            <a:r>
              <a:rPr lang="en-US" sz="3500" dirty="0"/>
              <a:t>Relatively fixed membership</a:t>
            </a:r>
            <a:endParaRPr lang="en-US" sz="3500" b="1" i="1" dirty="0">
              <a:solidFill>
                <a:srgbClr val="0070C0"/>
              </a:solidFill>
            </a:endParaRPr>
          </a:p>
          <a:p>
            <a:pPr lvl="1">
              <a:buFont typeface="Arial" panose="020B0604020202020204" pitchFamily="34" charset="0"/>
              <a:buChar char="•"/>
            </a:pPr>
            <a:r>
              <a:rPr lang="en-US" sz="3500" dirty="0"/>
              <a:t>Usually </a:t>
            </a:r>
            <a:r>
              <a:rPr lang="en-US" sz="3500" b="1" dirty="0"/>
              <a:t>function</a:t>
            </a:r>
            <a:r>
              <a:rPr lang="en-US" sz="3500" dirty="0"/>
              <a:t> words: short, frequent words with grammatical function</a:t>
            </a:r>
            <a:endParaRPr lang="en-US" sz="3500" b="1" i="1" dirty="0">
              <a:solidFill>
                <a:srgbClr val="0070C0"/>
              </a:solidFill>
            </a:endParaRPr>
          </a:p>
          <a:p>
            <a:pPr lvl="3">
              <a:buFont typeface="Arial" panose="020B0604020202020204" pitchFamily="34" charset="0"/>
              <a:buChar char="•"/>
            </a:pPr>
            <a:r>
              <a:rPr lang="en-US" sz="3000" dirty="0"/>
              <a:t>determiners: </a:t>
            </a:r>
            <a:r>
              <a:rPr lang="en-US" sz="3000" b="1" i="1" dirty="0">
                <a:solidFill>
                  <a:srgbClr val="0070C0"/>
                </a:solidFill>
              </a:rPr>
              <a:t>a, an, the</a:t>
            </a:r>
          </a:p>
          <a:p>
            <a:pPr lvl="3">
              <a:buFont typeface="Arial" panose="020B0604020202020204" pitchFamily="34" charset="0"/>
              <a:buChar char="•"/>
            </a:pPr>
            <a:r>
              <a:rPr lang="en-US" sz="3000" dirty="0"/>
              <a:t>pronouns: </a:t>
            </a:r>
            <a:r>
              <a:rPr lang="en-US" sz="3000" b="1" i="1" dirty="0">
                <a:solidFill>
                  <a:srgbClr val="0070C0"/>
                </a:solidFill>
              </a:rPr>
              <a:t>she, he, I</a:t>
            </a:r>
          </a:p>
          <a:p>
            <a:pPr lvl="3">
              <a:buFont typeface="Arial" panose="020B0604020202020204" pitchFamily="34" charset="0"/>
              <a:buChar char="•"/>
            </a:pPr>
            <a:r>
              <a:rPr lang="en-US" sz="3000" dirty="0"/>
              <a:t>prepositions: </a:t>
            </a:r>
            <a:r>
              <a:rPr lang="en-US" sz="3000" b="1" i="1" dirty="0">
                <a:solidFill>
                  <a:srgbClr val="0070C0"/>
                </a:solidFill>
              </a:rPr>
              <a:t>on, under, over, near, by, …</a:t>
            </a:r>
          </a:p>
          <a:p>
            <a:r>
              <a:rPr lang="en-US" sz="4500" dirty="0"/>
              <a:t>Open class words</a:t>
            </a:r>
          </a:p>
          <a:p>
            <a:pPr lvl="2">
              <a:buFont typeface="Arial" panose="020B0604020202020204" pitchFamily="34" charset="0"/>
              <a:buChar char="•"/>
            </a:pPr>
            <a:r>
              <a:rPr lang="en-US" sz="3500" dirty="0"/>
              <a:t>Usually </a:t>
            </a:r>
            <a:r>
              <a:rPr lang="en-US" sz="3500" b="1" dirty="0"/>
              <a:t>content</a:t>
            </a:r>
            <a:r>
              <a:rPr lang="en-US" sz="3500" dirty="0"/>
              <a:t> words: Nouns, Verbs, Adjectives, Adverbs</a:t>
            </a:r>
          </a:p>
          <a:p>
            <a:pPr lvl="3">
              <a:buFont typeface="Arial" panose="020B0604020202020204" pitchFamily="34" charset="0"/>
              <a:buChar char="•"/>
            </a:pPr>
            <a:r>
              <a:rPr lang="en-US" sz="2966" dirty="0"/>
              <a:t>Plus interjections: </a:t>
            </a:r>
            <a:r>
              <a:rPr lang="en-US" sz="2966" b="1" dirty="0">
                <a:solidFill>
                  <a:srgbClr val="0070C0"/>
                </a:solidFill>
              </a:rPr>
              <a:t>oh, ouch, uh-huh, yes, hello</a:t>
            </a:r>
          </a:p>
          <a:p>
            <a:pPr lvl="2">
              <a:buFont typeface="Arial" panose="020B0604020202020204" pitchFamily="34" charset="0"/>
              <a:buChar char="•"/>
            </a:pPr>
            <a:r>
              <a:rPr lang="en-US" sz="3500" dirty="0"/>
              <a:t>New nouns and verbs like </a:t>
            </a:r>
            <a:r>
              <a:rPr lang="en-US" sz="3500" i="1" dirty="0"/>
              <a:t>iPhone </a:t>
            </a:r>
            <a:r>
              <a:rPr lang="en-US" sz="3500" dirty="0"/>
              <a:t>or </a:t>
            </a:r>
            <a:r>
              <a:rPr lang="en-US" sz="3500" i="1" dirty="0"/>
              <a:t>to fax</a:t>
            </a:r>
            <a:endParaRPr lang="en-US" sz="3200" dirty="0"/>
          </a:p>
          <a:p>
            <a:pPr lvl="2"/>
            <a:endParaRPr lang="en-US" sz="3200" dirty="0"/>
          </a:p>
        </p:txBody>
      </p:sp>
    </p:spTree>
    <p:extLst>
      <p:ext uri="{BB962C8B-B14F-4D97-AF65-F5344CB8AC3E}">
        <p14:creationId xmlns:p14="http://schemas.microsoft.com/office/powerpoint/2010/main" val="4045678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3C70-E9A9-9D4A-98A7-162845B5F317}"/>
              </a:ext>
            </a:extLst>
          </p:cNvPr>
          <p:cNvSpPr>
            <a:spLocks noGrp="1"/>
          </p:cNvSpPr>
          <p:nvPr>
            <p:ph type="title"/>
          </p:nvPr>
        </p:nvSpPr>
        <p:spPr/>
        <p:txBody>
          <a:bodyPr/>
          <a:lstStyle/>
          <a:p>
            <a:r>
              <a:rPr lang="en-US" dirty="0"/>
              <a:t>Recurrent Neural Network</a:t>
            </a:r>
          </a:p>
        </p:txBody>
      </p:sp>
      <p:sp>
        <p:nvSpPr>
          <p:cNvPr id="3" name="Content Placeholder 2">
            <a:extLst>
              <a:ext uri="{FF2B5EF4-FFF2-40B4-BE49-F238E27FC236}">
                <a16:creationId xmlns:a16="http://schemas.microsoft.com/office/drawing/2014/main" id="{B1E40740-AE7E-3B4D-B3D6-EEEAF56815D6}"/>
              </a:ext>
            </a:extLst>
          </p:cNvPr>
          <p:cNvSpPr>
            <a:spLocks noGrp="1"/>
          </p:cNvSpPr>
          <p:nvPr>
            <p:ph idx="1"/>
          </p:nvPr>
        </p:nvSpPr>
        <p:spPr/>
        <p:txBody>
          <a:bodyPr/>
          <a:lstStyle/>
          <a:p>
            <a:r>
              <a:rPr lang="en-US" dirty="0"/>
              <a:t>Allows information to persist </a:t>
            </a:r>
          </a:p>
          <a:p>
            <a:r>
              <a:rPr lang="en-US" dirty="0"/>
              <a:t>Copies of the same network, each passing a message to a successor</a:t>
            </a:r>
          </a:p>
          <a:p>
            <a:r>
              <a:rPr lang="en-US" dirty="0"/>
              <a:t>Chain-like, related to sequences and lists</a:t>
            </a:r>
          </a:p>
        </p:txBody>
      </p:sp>
      <p:pic>
        <p:nvPicPr>
          <p:cNvPr id="7" name="Picture 6">
            <a:extLst>
              <a:ext uri="{FF2B5EF4-FFF2-40B4-BE49-F238E27FC236}">
                <a16:creationId xmlns:a16="http://schemas.microsoft.com/office/drawing/2014/main" id="{00E60504-193F-4C4F-8E6F-554AF90FA55F}"/>
              </a:ext>
            </a:extLst>
          </p:cNvPr>
          <p:cNvPicPr>
            <a:picLocks noChangeAspect="1"/>
          </p:cNvPicPr>
          <p:nvPr/>
        </p:nvPicPr>
        <p:blipFill rotWithShape="1">
          <a:blip r:embed="rId2"/>
          <a:srcRect l="20796" t="22222" r="45474" b="61630"/>
          <a:stretch/>
        </p:blipFill>
        <p:spPr>
          <a:xfrm>
            <a:off x="1322302" y="3429000"/>
            <a:ext cx="8056159" cy="2320162"/>
          </a:xfrm>
          <a:prstGeom prst="rect">
            <a:avLst/>
          </a:prstGeom>
        </p:spPr>
      </p:pic>
    </p:spTree>
    <p:extLst>
      <p:ext uri="{BB962C8B-B14F-4D97-AF65-F5344CB8AC3E}">
        <p14:creationId xmlns:p14="http://schemas.microsoft.com/office/powerpoint/2010/main" val="3804552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7F70-C7EC-7E44-8296-D8C2E742140D}"/>
              </a:ext>
            </a:extLst>
          </p:cNvPr>
          <p:cNvSpPr>
            <a:spLocks noGrp="1"/>
          </p:cNvSpPr>
          <p:nvPr>
            <p:ph type="title"/>
          </p:nvPr>
        </p:nvSpPr>
        <p:spPr/>
        <p:txBody>
          <a:bodyPr/>
          <a:lstStyle/>
          <a:p>
            <a:r>
              <a:rPr lang="en-US" dirty="0"/>
              <a:t>Recurrent Neural Network</a:t>
            </a:r>
          </a:p>
        </p:txBody>
      </p:sp>
      <p:sp>
        <p:nvSpPr>
          <p:cNvPr id="3" name="Content Placeholder 2">
            <a:extLst>
              <a:ext uri="{FF2B5EF4-FFF2-40B4-BE49-F238E27FC236}">
                <a16:creationId xmlns:a16="http://schemas.microsoft.com/office/drawing/2014/main" id="{25C25DD5-549E-8B4F-A07F-B709B7B348E0}"/>
              </a:ext>
            </a:extLst>
          </p:cNvPr>
          <p:cNvSpPr>
            <a:spLocks noGrp="1"/>
          </p:cNvSpPr>
          <p:nvPr>
            <p:ph idx="1"/>
          </p:nvPr>
        </p:nvSpPr>
        <p:spPr/>
        <p:txBody>
          <a:bodyPr/>
          <a:lstStyle/>
          <a:p>
            <a:r>
              <a:rPr lang="en-US" dirty="0"/>
              <a:t>Used in speech recognition, language modeling, translation, image captioning, …</a:t>
            </a:r>
          </a:p>
          <a:p>
            <a:pPr marL="0" indent="0">
              <a:buNone/>
            </a:pPr>
            <a:endParaRPr lang="en-US" dirty="0"/>
          </a:p>
        </p:txBody>
      </p:sp>
    </p:spTree>
    <p:extLst>
      <p:ext uri="{BB962C8B-B14F-4D97-AF65-F5344CB8AC3E}">
        <p14:creationId xmlns:p14="http://schemas.microsoft.com/office/powerpoint/2010/main" val="1258782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5097-F449-2F4D-AE01-8B4ADA9B28B6}"/>
              </a:ext>
            </a:extLst>
          </p:cNvPr>
          <p:cNvSpPr>
            <a:spLocks noGrp="1"/>
          </p:cNvSpPr>
          <p:nvPr>
            <p:ph type="title"/>
          </p:nvPr>
        </p:nvSpPr>
        <p:spPr/>
        <p:txBody>
          <a:bodyPr/>
          <a:lstStyle/>
          <a:p>
            <a:r>
              <a:rPr lang="en-US" dirty="0"/>
              <a:t>Long-term Dependencies</a:t>
            </a:r>
          </a:p>
        </p:txBody>
      </p:sp>
      <p:sp>
        <p:nvSpPr>
          <p:cNvPr id="3" name="Content Placeholder 2">
            <a:extLst>
              <a:ext uri="{FF2B5EF4-FFF2-40B4-BE49-F238E27FC236}">
                <a16:creationId xmlns:a16="http://schemas.microsoft.com/office/drawing/2014/main" id="{B25180D6-F23B-6144-915B-9A400419FEA7}"/>
              </a:ext>
            </a:extLst>
          </p:cNvPr>
          <p:cNvSpPr>
            <a:spLocks noGrp="1"/>
          </p:cNvSpPr>
          <p:nvPr>
            <p:ph idx="1"/>
          </p:nvPr>
        </p:nvSpPr>
        <p:spPr/>
        <p:txBody>
          <a:bodyPr/>
          <a:lstStyle/>
          <a:p>
            <a:r>
              <a:rPr lang="en-US" dirty="0"/>
              <a:t>RNN might be able to connect previous information to the present task</a:t>
            </a:r>
          </a:p>
          <a:p>
            <a:pPr lvl="1"/>
            <a:r>
              <a:rPr lang="en-US" dirty="0"/>
              <a:t>When the gap between the relevant information and the place it is needed is small</a:t>
            </a:r>
          </a:p>
          <a:p>
            <a:pPr lvl="1"/>
            <a:r>
              <a:rPr lang="en-US" dirty="0"/>
              <a:t>E.g., predict the last word in ”the clouds are in the XXX”</a:t>
            </a:r>
          </a:p>
        </p:txBody>
      </p:sp>
      <p:pic>
        <p:nvPicPr>
          <p:cNvPr id="5" name="Picture 4">
            <a:extLst>
              <a:ext uri="{FF2B5EF4-FFF2-40B4-BE49-F238E27FC236}">
                <a16:creationId xmlns:a16="http://schemas.microsoft.com/office/drawing/2014/main" id="{484FF1ED-B5BE-8D41-A4B8-04CF577F170E}"/>
              </a:ext>
            </a:extLst>
          </p:cNvPr>
          <p:cNvPicPr>
            <a:picLocks noChangeAspect="1"/>
          </p:cNvPicPr>
          <p:nvPr/>
        </p:nvPicPr>
        <p:blipFill rotWithShape="1">
          <a:blip r:embed="rId2"/>
          <a:srcRect l="25525" t="32820" r="50000" b="47851"/>
          <a:stretch/>
        </p:blipFill>
        <p:spPr>
          <a:xfrm>
            <a:off x="3200400" y="4150513"/>
            <a:ext cx="5392615" cy="2562015"/>
          </a:xfrm>
          <a:prstGeom prst="rect">
            <a:avLst/>
          </a:prstGeom>
        </p:spPr>
      </p:pic>
    </p:spTree>
    <p:extLst>
      <p:ext uri="{BB962C8B-B14F-4D97-AF65-F5344CB8AC3E}">
        <p14:creationId xmlns:p14="http://schemas.microsoft.com/office/powerpoint/2010/main" val="3796455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5097-F449-2F4D-AE01-8B4ADA9B28B6}"/>
              </a:ext>
            </a:extLst>
          </p:cNvPr>
          <p:cNvSpPr>
            <a:spLocks noGrp="1"/>
          </p:cNvSpPr>
          <p:nvPr>
            <p:ph type="title"/>
          </p:nvPr>
        </p:nvSpPr>
        <p:spPr/>
        <p:txBody>
          <a:bodyPr/>
          <a:lstStyle/>
          <a:p>
            <a:r>
              <a:rPr lang="en-US" dirty="0"/>
              <a:t>Long-term Dependencies</a:t>
            </a:r>
          </a:p>
        </p:txBody>
      </p:sp>
      <p:sp>
        <p:nvSpPr>
          <p:cNvPr id="3" name="Content Placeholder 2">
            <a:extLst>
              <a:ext uri="{FF2B5EF4-FFF2-40B4-BE49-F238E27FC236}">
                <a16:creationId xmlns:a16="http://schemas.microsoft.com/office/drawing/2014/main" id="{B25180D6-F23B-6144-915B-9A400419FEA7}"/>
              </a:ext>
            </a:extLst>
          </p:cNvPr>
          <p:cNvSpPr>
            <a:spLocks noGrp="1"/>
          </p:cNvSpPr>
          <p:nvPr>
            <p:ph idx="1"/>
          </p:nvPr>
        </p:nvSpPr>
        <p:spPr/>
        <p:txBody>
          <a:bodyPr/>
          <a:lstStyle/>
          <a:p>
            <a:r>
              <a:rPr lang="en-US" dirty="0"/>
              <a:t>RNN might be able to connect previous information to the present task</a:t>
            </a:r>
          </a:p>
          <a:p>
            <a:pPr lvl="1"/>
            <a:r>
              <a:rPr lang="en-US" dirty="0"/>
              <a:t>But there are cases where we need more context – it is possible that the gap between the relevant information and the point where it’s needed to become very large</a:t>
            </a:r>
          </a:p>
        </p:txBody>
      </p:sp>
      <p:pic>
        <p:nvPicPr>
          <p:cNvPr id="5" name="Picture 4">
            <a:extLst>
              <a:ext uri="{FF2B5EF4-FFF2-40B4-BE49-F238E27FC236}">
                <a16:creationId xmlns:a16="http://schemas.microsoft.com/office/drawing/2014/main" id="{484FF1ED-B5BE-8D41-A4B8-04CF577F170E}"/>
              </a:ext>
            </a:extLst>
          </p:cNvPr>
          <p:cNvPicPr>
            <a:picLocks noChangeAspect="1"/>
          </p:cNvPicPr>
          <p:nvPr/>
        </p:nvPicPr>
        <p:blipFill rotWithShape="1">
          <a:blip r:embed="rId2"/>
          <a:srcRect l="22227" t="74392" r="46382" b="8770"/>
          <a:stretch/>
        </p:blipFill>
        <p:spPr>
          <a:xfrm>
            <a:off x="2211262" y="4191368"/>
            <a:ext cx="7769476" cy="2507029"/>
          </a:xfrm>
          <a:prstGeom prst="rect">
            <a:avLst/>
          </a:prstGeom>
        </p:spPr>
      </p:pic>
      <p:sp>
        <p:nvSpPr>
          <p:cNvPr id="6" name="TextBox 5">
            <a:extLst>
              <a:ext uri="{FF2B5EF4-FFF2-40B4-BE49-F238E27FC236}">
                <a16:creationId xmlns:a16="http://schemas.microsoft.com/office/drawing/2014/main" id="{A4E516B4-2B70-EC4E-9096-4D9C2F18CC46}"/>
              </a:ext>
            </a:extLst>
          </p:cNvPr>
          <p:cNvSpPr txBox="1"/>
          <p:nvPr/>
        </p:nvSpPr>
        <p:spPr>
          <a:xfrm>
            <a:off x="5835095" y="4867686"/>
            <a:ext cx="521810" cy="369332"/>
          </a:xfrm>
          <a:prstGeom prst="rect">
            <a:avLst/>
          </a:prstGeom>
          <a:noFill/>
        </p:spPr>
        <p:txBody>
          <a:bodyPr wrap="none" rtlCol="0">
            <a:spAutoFit/>
          </a:bodyPr>
          <a:lstStyle/>
          <a:p>
            <a:r>
              <a:rPr lang="en-US" dirty="0"/>
              <a:t>gap</a:t>
            </a:r>
          </a:p>
        </p:txBody>
      </p:sp>
    </p:spTree>
    <p:extLst>
      <p:ext uri="{BB962C8B-B14F-4D97-AF65-F5344CB8AC3E}">
        <p14:creationId xmlns:p14="http://schemas.microsoft.com/office/powerpoint/2010/main" val="353683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5097-F449-2F4D-AE01-8B4ADA9B28B6}"/>
              </a:ext>
            </a:extLst>
          </p:cNvPr>
          <p:cNvSpPr>
            <a:spLocks noGrp="1"/>
          </p:cNvSpPr>
          <p:nvPr>
            <p:ph type="title"/>
          </p:nvPr>
        </p:nvSpPr>
        <p:spPr/>
        <p:txBody>
          <a:bodyPr/>
          <a:lstStyle/>
          <a:p>
            <a:r>
              <a:rPr lang="en-US" dirty="0"/>
              <a:t>Long-term Dependencies</a:t>
            </a:r>
          </a:p>
        </p:txBody>
      </p:sp>
      <p:sp>
        <p:nvSpPr>
          <p:cNvPr id="3" name="Content Placeholder 2">
            <a:extLst>
              <a:ext uri="{FF2B5EF4-FFF2-40B4-BE49-F238E27FC236}">
                <a16:creationId xmlns:a16="http://schemas.microsoft.com/office/drawing/2014/main" id="{B25180D6-F23B-6144-915B-9A400419FEA7}"/>
              </a:ext>
            </a:extLst>
          </p:cNvPr>
          <p:cNvSpPr>
            <a:spLocks noGrp="1"/>
          </p:cNvSpPr>
          <p:nvPr>
            <p:ph idx="1"/>
          </p:nvPr>
        </p:nvSpPr>
        <p:spPr/>
        <p:txBody>
          <a:bodyPr/>
          <a:lstStyle/>
          <a:p>
            <a:r>
              <a:rPr lang="en-US" dirty="0"/>
              <a:t>RNN might be able to connect previous information to the present task</a:t>
            </a:r>
          </a:p>
          <a:p>
            <a:pPr lvl="1"/>
            <a:r>
              <a:rPr lang="en-US" dirty="0"/>
              <a:t>As the gap grows, RNNs become unable to learn to connect the information</a:t>
            </a:r>
          </a:p>
          <a:p>
            <a:pPr lvl="1"/>
            <a:r>
              <a:rPr lang="en-US" dirty="0"/>
              <a:t>E.g., “I grew up in France. I learn to cycle when I was very young but only learned to swim as an adult. I also love to cook and bake. I can make a mean cake. Since I grew up there, I also speak fluent XXX”</a:t>
            </a:r>
          </a:p>
        </p:txBody>
      </p:sp>
    </p:spTree>
    <p:extLst>
      <p:ext uri="{BB962C8B-B14F-4D97-AF65-F5344CB8AC3E}">
        <p14:creationId xmlns:p14="http://schemas.microsoft.com/office/powerpoint/2010/main" val="1826071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960F-D303-E841-B8D5-334DC0934C4C}"/>
              </a:ext>
            </a:extLst>
          </p:cNvPr>
          <p:cNvSpPr>
            <a:spLocks noGrp="1"/>
          </p:cNvSpPr>
          <p:nvPr>
            <p:ph type="title"/>
          </p:nvPr>
        </p:nvSpPr>
        <p:spPr/>
        <p:txBody>
          <a:bodyPr/>
          <a:lstStyle/>
          <a:p>
            <a:r>
              <a:rPr lang="en-US" dirty="0"/>
              <a:t>Long-term Dependencies</a:t>
            </a:r>
          </a:p>
        </p:txBody>
      </p:sp>
      <p:sp>
        <p:nvSpPr>
          <p:cNvPr id="3" name="Content Placeholder 2">
            <a:extLst>
              <a:ext uri="{FF2B5EF4-FFF2-40B4-BE49-F238E27FC236}">
                <a16:creationId xmlns:a16="http://schemas.microsoft.com/office/drawing/2014/main" id="{20DFA798-C31C-884A-B44E-EB2911A86BAD}"/>
              </a:ext>
            </a:extLst>
          </p:cNvPr>
          <p:cNvSpPr>
            <a:spLocks noGrp="1"/>
          </p:cNvSpPr>
          <p:nvPr>
            <p:ph idx="1"/>
          </p:nvPr>
        </p:nvSpPr>
        <p:spPr>
          <a:xfrm>
            <a:off x="1097281" y="1219200"/>
            <a:ext cx="10058401" cy="4953000"/>
          </a:xfrm>
        </p:spPr>
        <p:txBody>
          <a:bodyPr>
            <a:normAutofit lnSpcReduction="10000"/>
          </a:bodyPr>
          <a:lstStyle/>
          <a:p>
            <a:r>
              <a:rPr lang="en-US" dirty="0"/>
              <a:t>Vanishing gradient problem</a:t>
            </a:r>
          </a:p>
          <a:p>
            <a:r>
              <a:rPr lang="en-US" dirty="0"/>
              <a:t>Impossible for the model to learn correlation between temporally distant events</a:t>
            </a:r>
          </a:p>
          <a:p>
            <a:r>
              <a:rPr lang="en-US" dirty="0"/>
              <a:t>“On the difficulty</a:t>
            </a:r>
            <a:br>
              <a:rPr lang="en-US" dirty="0"/>
            </a:br>
            <a:r>
              <a:rPr lang="en-US" dirty="0"/>
              <a:t>of training RNNs”,</a:t>
            </a:r>
            <a:br>
              <a:rPr lang="en-US" dirty="0"/>
            </a:br>
            <a:r>
              <a:rPr lang="en-US" dirty="0"/>
              <a:t>Razvan Pascanu,</a:t>
            </a:r>
            <a:br>
              <a:rPr lang="en-US" dirty="0"/>
            </a:br>
            <a:r>
              <a:rPr lang="en-US" dirty="0"/>
              <a:t>Tomas Mikolov,</a:t>
            </a:r>
            <a:br>
              <a:rPr lang="en-US" dirty="0"/>
            </a:br>
            <a:r>
              <a:rPr lang="en-US" dirty="0"/>
              <a:t>Yoshua Bengio, </a:t>
            </a:r>
            <a:br>
              <a:rPr lang="en-US" dirty="0"/>
            </a:br>
            <a:r>
              <a:rPr lang="en-US" dirty="0"/>
              <a:t>ICML, 2013</a:t>
            </a:r>
          </a:p>
        </p:txBody>
      </p:sp>
      <p:pic>
        <p:nvPicPr>
          <p:cNvPr id="5" name="Picture 4">
            <a:extLst>
              <a:ext uri="{FF2B5EF4-FFF2-40B4-BE49-F238E27FC236}">
                <a16:creationId xmlns:a16="http://schemas.microsoft.com/office/drawing/2014/main" id="{46DDC7A5-3592-C44E-B3F8-CC623EE7BC2F}"/>
              </a:ext>
            </a:extLst>
          </p:cNvPr>
          <p:cNvPicPr>
            <a:picLocks noChangeAspect="1"/>
          </p:cNvPicPr>
          <p:nvPr/>
        </p:nvPicPr>
        <p:blipFill rotWithShape="1">
          <a:blip r:embed="rId2"/>
          <a:srcRect l="7221" t="16752" r="50000" b="42564"/>
          <a:stretch/>
        </p:blipFill>
        <p:spPr>
          <a:xfrm>
            <a:off x="5029200" y="3001723"/>
            <a:ext cx="6752492" cy="3863204"/>
          </a:xfrm>
          <a:prstGeom prst="rect">
            <a:avLst/>
          </a:prstGeom>
        </p:spPr>
      </p:pic>
    </p:spTree>
    <p:extLst>
      <p:ext uri="{BB962C8B-B14F-4D97-AF65-F5344CB8AC3E}">
        <p14:creationId xmlns:p14="http://schemas.microsoft.com/office/powerpoint/2010/main" val="213173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960F-D303-E841-B8D5-334DC0934C4C}"/>
              </a:ext>
            </a:extLst>
          </p:cNvPr>
          <p:cNvSpPr>
            <a:spLocks noGrp="1"/>
          </p:cNvSpPr>
          <p:nvPr>
            <p:ph type="title"/>
          </p:nvPr>
        </p:nvSpPr>
        <p:spPr/>
        <p:txBody>
          <a:bodyPr/>
          <a:lstStyle/>
          <a:p>
            <a:r>
              <a:rPr lang="en-US" dirty="0"/>
              <a:t>Long-term Dependencies</a:t>
            </a:r>
          </a:p>
        </p:txBody>
      </p:sp>
      <p:pic>
        <p:nvPicPr>
          <p:cNvPr id="5" name="Picture 4">
            <a:extLst>
              <a:ext uri="{FF2B5EF4-FFF2-40B4-BE49-F238E27FC236}">
                <a16:creationId xmlns:a16="http://schemas.microsoft.com/office/drawing/2014/main" id="{46DDC7A5-3592-C44E-B3F8-CC623EE7BC2F}"/>
              </a:ext>
            </a:extLst>
          </p:cNvPr>
          <p:cNvPicPr>
            <a:picLocks noChangeAspect="1"/>
          </p:cNvPicPr>
          <p:nvPr/>
        </p:nvPicPr>
        <p:blipFill rotWithShape="1">
          <a:blip r:embed="rId3"/>
          <a:srcRect l="7221" t="16752" r="50000" b="60499"/>
          <a:stretch/>
        </p:blipFill>
        <p:spPr>
          <a:xfrm>
            <a:off x="1781907" y="1690688"/>
            <a:ext cx="8257185" cy="2641571"/>
          </a:xfrm>
          <a:prstGeom prst="rect">
            <a:avLst/>
          </a:prstGeom>
        </p:spPr>
      </p:pic>
      <p:pic>
        <p:nvPicPr>
          <p:cNvPr id="6" name="Picture 5">
            <a:extLst>
              <a:ext uri="{FF2B5EF4-FFF2-40B4-BE49-F238E27FC236}">
                <a16:creationId xmlns:a16="http://schemas.microsoft.com/office/drawing/2014/main" id="{2813F915-10F2-2C41-8178-32588C4EAAA8}"/>
              </a:ext>
            </a:extLst>
          </p:cNvPr>
          <p:cNvPicPr>
            <a:picLocks noChangeAspect="1"/>
          </p:cNvPicPr>
          <p:nvPr/>
        </p:nvPicPr>
        <p:blipFill rotWithShape="1">
          <a:blip r:embed="rId4"/>
          <a:srcRect l="6604" t="16068" r="56170" b="62788"/>
          <a:stretch/>
        </p:blipFill>
        <p:spPr>
          <a:xfrm>
            <a:off x="838200" y="4332259"/>
            <a:ext cx="4501661" cy="1538189"/>
          </a:xfrm>
          <a:prstGeom prst="rect">
            <a:avLst/>
          </a:prstGeom>
        </p:spPr>
      </p:pic>
      <p:sp>
        <p:nvSpPr>
          <p:cNvPr id="3" name="TextBox 2"/>
          <p:cNvSpPr txBox="1"/>
          <p:nvPr/>
        </p:nvSpPr>
        <p:spPr>
          <a:xfrm>
            <a:off x="5761072" y="6435731"/>
            <a:ext cx="6090578" cy="369332"/>
          </a:xfrm>
          <a:prstGeom prst="rect">
            <a:avLst/>
          </a:prstGeom>
          <a:noFill/>
        </p:spPr>
        <p:txBody>
          <a:bodyPr wrap="none" rtlCol="0">
            <a:spAutoFit/>
          </a:bodyPr>
          <a:lstStyle/>
          <a:p>
            <a:r>
              <a:rPr lang="en-US" dirty="0"/>
              <a:t>See this tutorial for more: </a:t>
            </a:r>
            <a:r>
              <a:rPr lang="en-US" dirty="0">
                <a:hlinkClick r:id="rId5"/>
              </a:rPr>
              <a:t>https://arxiv.org/pdf/1610.02583.pdf</a:t>
            </a:r>
            <a:endParaRPr lang="en-US" dirty="0"/>
          </a:p>
        </p:txBody>
      </p:sp>
      <p:pic>
        <p:nvPicPr>
          <p:cNvPr id="7" name="Picture 6">
            <a:extLst>
              <a:ext uri="{FF2B5EF4-FFF2-40B4-BE49-F238E27FC236}">
                <a16:creationId xmlns:a16="http://schemas.microsoft.com/office/drawing/2014/main" id="{2813F915-10F2-2C41-8178-32588C4EAAA8}"/>
              </a:ext>
            </a:extLst>
          </p:cNvPr>
          <p:cNvPicPr>
            <a:picLocks noChangeAspect="1"/>
          </p:cNvPicPr>
          <p:nvPr/>
        </p:nvPicPr>
        <p:blipFill rotWithShape="1">
          <a:blip r:embed="rId4"/>
          <a:srcRect l="6604" t="37212" r="77391" b="51978"/>
          <a:stretch/>
        </p:blipFill>
        <p:spPr>
          <a:xfrm>
            <a:off x="1781907" y="5870448"/>
            <a:ext cx="1935480" cy="786384"/>
          </a:xfrm>
          <a:prstGeom prst="rect">
            <a:avLst/>
          </a:prstGeom>
        </p:spPr>
      </p:pic>
      <p:sp>
        <p:nvSpPr>
          <p:cNvPr id="4" name="TextBox 3"/>
          <p:cNvSpPr txBox="1"/>
          <p:nvPr/>
        </p:nvSpPr>
        <p:spPr>
          <a:xfrm>
            <a:off x="3717387" y="6005822"/>
            <a:ext cx="4680256" cy="369332"/>
          </a:xfrm>
          <a:prstGeom prst="rect">
            <a:avLst/>
          </a:prstGeom>
          <a:noFill/>
        </p:spPr>
        <p:txBody>
          <a:bodyPr wrap="none" rtlCol="0">
            <a:spAutoFit/>
          </a:bodyPr>
          <a:lstStyle/>
          <a:p>
            <a:r>
              <a:rPr lang="en-US" dirty="0"/>
              <a:t>Chain rule, this product can become really small</a:t>
            </a:r>
          </a:p>
        </p:txBody>
      </p:sp>
    </p:spTree>
    <p:extLst>
      <p:ext uri="{BB962C8B-B14F-4D97-AF65-F5344CB8AC3E}">
        <p14:creationId xmlns:p14="http://schemas.microsoft.com/office/powerpoint/2010/main" val="266195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82F0-3CDA-6D48-938C-54940B476683}"/>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256DFB69-E103-1944-8E6F-E04B1F910623}"/>
              </a:ext>
            </a:extLst>
          </p:cNvPr>
          <p:cNvSpPr>
            <a:spLocks noGrp="1"/>
          </p:cNvSpPr>
          <p:nvPr>
            <p:ph idx="1"/>
          </p:nvPr>
        </p:nvSpPr>
        <p:spPr/>
        <p:txBody>
          <a:bodyPr/>
          <a:lstStyle/>
          <a:p>
            <a:r>
              <a:rPr lang="en-US" dirty="0"/>
              <a:t>Long Short Term Memory networks</a:t>
            </a:r>
          </a:p>
          <a:p>
            <a:pPr lvl="1"/>
            <a:r>
              <a:rPr lang="en-US" dirty="0"/>
              <a:t>Explicitly designed to avoid the long term dependency problem</a:t>
            </a:r>
          </a:p>
          <a:p>
            <a:pPr lvl="1"/>
            <a:r>
              <a:rPr lang="en-US" dirty="0"/>
              <a:t>E.g., RNN with a single tanh layer</a:t>
            </a:r>
          </a:p>
        </p:txBody>
      </p:sp>
      <p:pic>
        <p:nvPicPr>
          <p:cNvPr id="5" name="Picture 4">
            <a:extLst>
              <a:ext uri="{FF2B5EF4-FFF2-40B4-BE49-F238E27FC236}">
                <a16:creationId xmlns:a16="http://schemas.microsoft.com/office/drawing/2014/main" id="{668E42F6-7B36-FA41-AABB-B9DF437C8153}"/>
              </a:ext>
            </a:extLst>
          </p:cNvPr>
          <p:cNvPicPr>
            <a:picLocks noChangeAspect="1"/>
          </p:cNvPicPr>
          <p:nvPr/>
        </p:nvPicPr>
        <p:blipFill rotWithShape="1">
          <a:blip r:embed="rId2"/>
          <a:srcRect l="16134" t="20000" r="40864" b="51493"/>
          <a:stretch/>
        </p:blipFill>
        <p:spPr>
          <a:xfrm>
            <a:off x="1980240" y="3837865"/>
            <a:ext cx="5865312" cy="2339097"/>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45552" y="6176962"/>
                <a:ext cx="29201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𝑡</m:t>
                          </m:r>
                        </m:sub>
                      </m:sSub>
                      <m:r>
                        <a:rPr lang="el-GR" i="1" smtClean="0">
                          <a:latin typeface="Cambria Math" charset="0"/>
                        </a:rPr>
                        <m:t>=</m:t>
                      </m:r>
                      <m:r>
                        <m:rPr>
                          <m:sty m:val="p"/>
                        </m:rPr>
                        <a:rPr lang="en-US" b="0" i="0" smtClean="0">
                          <a:latin typeface="Cambria Math" charset="0"/>
                        </a:rPr>
                        <m:t>tanh</m:t>
                      </m:r>
                      <m:r>
                        <a:rPr lang="en-US" b="0" i="1" smtClean="0">
                          <a:latin typeface="Cambria Math" charset="0"/>
                        </a:rPr>
                        <m:t>⁡(</m:t>
                      </m:r>
                      <m:r>
                        <a:rPr lang="en-US" b="0" i="1" smtClean="0">
                          <a:latin typeface="Cambria Math" charset="0"/>
                        </a:rPr>
                        <m:t>𝑊</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b="0" i="1" smtClean="0">
                                  <a:latin typeface="Cambria Math" charset="0"/>
                                </a:rPr>
                                <m:t>,</m:t>
                              </m:r>
                              <m:r>
                                <a:rPr lang="en-US" b="0" i="1" smtClean="0">
                                  <a:latin typeface="Cambria Math" charset="0"/>
                                </a:rPr>
                                <m:t>𝑥</m:t>
                              </m:r>
                            </m:e>
                            <m:sub>
                              <m:r>
                                <a:rPr lang="en-US" b="0" i="1" smtClean="0">
                                  <a:latin typeface="Cambria Math" charset="0"/>
                                </a:rPr>
                                <m:t>𝑡</m:t>
                              </m:r>
                            </m:sub>
                          </m:sSub>
                        </m:e>
                      </m:d>
                      <m:r>
                        <a:rPr lang="en-US" b="0" i="1" smtClean="0">
                          <a:latin typeface="Cambria Math" charset="0"/>
                        </a:rPr>
                        <m:t>+</m:t>
                      </m:r>
                      <m:r>
                        <a:rPr lang="en-US" b="0" i="1" smtClean="0">
                          <a:latin typeface="Cambria Math" charset="0"/>
                        </a:rPr>
                        <m:t>𝑏</m:t>
                      </m:r>
                      <m:r>
                        <a:rPr lang="en-US" b="0" i="1" smtClean="0">
                          <a:latin typeface="Cambria Math"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845552" y="6176962"/>
                <a:ext cx="2920158" cy="369332"/>
              </a:xfrm>
              <a:prstGeom prst="rect">
                <a:avLst/>
              </a:prstGeom>
              <a:blipFill rotWithShape="0">
                <a:blip r:embed="rId3"/>
                <a:stretch>
                  <a:fillRect t="-95082" b="-119672"/>
                </a:stretch>
              </a:blipFill>
            </p:spPr>
            <p:txBody>
              <a:bodyPr/>
              <a:lstStyle/>
              <a:p>
                <a:r>
                  <a:rPr lang="en-US">
                    <a:noFill/>
                  </a:rPr>
                  <a:t> </a:t>
                </a:r>
              </a:p>
            </p:txBody>
          </p:sp>
        </mc:Fallback>
      </mc:AlternateContent>
    </p:spTree>
    <p:extLst>
      <p:ext uri="{BB962C8B-B14F-4D97-AF65-F5344CB8AC3E}">
        <p14:creationId xmlns:p14="http://schemas.microsoft.com/office/powerpoint/2010/main" val="3651851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3C9B-EF06-D740-80C5-360D84EF3EFA}"/>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2719C4A9-B936-484E-AB5F-FF33C677ABE1}"/>
              </a:ext>
            </a:extLst>
          </p:cNvPr>
          <p:cNvSpPr>
            <a:spLocks noGrp="1"/>
          </p:cNvSpPr>
          <p:nvPr>
            <p:ph idx="1"/>
          </p:nvPr>
        </p:nvSpPr>
        <p:spPr/>
        <p:txBody>
          <a:bodyPr/>
          <a:lstStyle/>
          <a:p>
            <a:r>
              <a:rPr lang="en-US" dirty="0"/>
              <a:t>Four neural network layers</a:t>
            </a:r>
          </a:p>
        </p:txBody>
      </p:sp>
      <p:pic>
        <p:nvPicPr>
          <p:cNvPr id="5" name="Picture 4">
            <a:extLst>
              <a:ext uri="{FF2B5EF4-FFF2-40B4-BE49-F238E27FC236}">
                <a16:creationId xmlns:a16="http://schemas.microsoft.com/office/drawing/2014/main" id="{542DCC1D-34B5-3F4E-8DC8-AD22BA0F9B4F}"/>
              </a:ext>
            </a:extLst>
          </p:cNvPr>
          <p:cNvPicPr>
            <a:picLocks noChangeAspect="1"/>
          </p:cNvPicPr>
          <p:nvPr/>
        </p:nvPicPr>
        <p:blipFill rotWithShape="1">
          <a:blip r:embed="rId2"/>
          <a:srcRect l="16356" t="20000" r="40419" b="52592"/>
          <a:stretch/>
        </p:blipFill>
        <p:spPr>
          <a:xfrm>
            <a:off x="2202709" y="2395538"/>
            <a:ext cx="7786581" cy="2970139"/>
          </a:xfrm>
          <a:prstGeom prst="rect">
            <a:avLst/>
          </a:prstGeom>
        </p:spPr>
      </p:pic>
      <p:pic>
        <p:nvPicPr>
          <p:cNvPr id="7" name="Picture 6">
            <a:extLst>
              <a:ext uri="{FF2B5EF4-FFF2-40B4-BE49-F238E27FC236}">
                <a16:creationId xmlns:a16="http://schemas.microsoft.com/office/drawing/2014/main" id="{5D179C80-250F-B448-85A1-7682EF4F516E}"/>
              </a:ext>
            </a:extLst>
          </p:cNvPr>
          <p:cNvPicPr>
            <a:picLocks noChangeAspect="1"/>
          </p:cNvPicPr>
          <p:nvPr/>
        </p:nvPicPr>
        <p:blipFill rotWithShape="1">
          <a:blip r:embed="rId3"/>
          <a:srcRect l="20366" t="30000" r="45321" b="61111"/>
          <a:stretch/>
        </p:blipFill>
        <p:spPr>
          <a:xfrm>
            <a:off x="3962399" y="5529947"/>
            <a:ext cx="5205752" cy="811286"/>
          </a:xfrm>
          <a:prstGeom prst="rect">
            <a:avLst/>
          </a:prstGeom>
        </p:spPr>
      </p:pic>
    </p:spTree>
    <p:extLst>
      <p:ext uri="{BB962C8B-B14F-4D97-AF65-F5344CB8AC3E}">
        <p14:creationId xmlns:p14="http://schemas.microsoft.com/office/powerpoint/2010/main" val="345281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F52F-AB2E-9445-9A9C-3398E1974E7F}"/>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144891A6-5F79-1E49-B2E8-5F4F1603543B}"/>
              </a:ext>
            </a:extLst>
          </p:cNvPr>
          <p:cNvSpPr>
            <a:spLocks noGrp="1"/>
          </p:cNvSpPr>
          <p:nvPr>
            <p:ph idx="1"/>
          </p:nvPr>
        </p:nvSpPr>
        <p:spPr/>
        <p:txBody>
          <a:bodyPr/>
          <a:lstStyle/>
          <a:p>
            <a:r>
              <a:rPr lang="en-US" dirty="0"/>
              <a:t>Key:</a:t>
            </a:r>
          </a:p>
          <a:p>
            <a:pPr lvl="1"/>
            <a:r>
              <a:rPr lang="en-US" dirty="0"/>
              <a:t>Cell state: like a conveyor belt, runs straight down the entire chain, information flows along it unchanged</a:t>
            </a:r>
          </a:p>
        </p:txBody>
      </p:sp>
      <p:pic>
        <p:nvPicPr>
          <p:cNvPr id="5" name="Picture 4">
            <a:extLst>
              <a:ext uri="{FF2B5EF4-FFF2-40B4-BE49-F238E27FC236}">
                <a16:creationId xmlns:a16="http://schemas.microsoft.com/office/drawing/2014/main" id="{021334A3-B3ED-844C-811B-7072C103675F}"/>
              </a:ext>
            </a:extLst>
          </p:cNvPr>
          <p:cNvPicPr>
            <a:picLocks noChangeAspect="1"/>
          </p:cNvPicPr>
          <p:nvPr/>
        </p:nvPicPr>
        <p:blipFill rotWithShape="1">
          <a:blip r:embed="rId2"/>
          <a:srcRect l="26845" t="22666" r="51658" b="54134"/>
          <a:stretch/>
        </p:blipFill>
        <p:spPr>
          <a:xfrm>
            <a:off x="3352800" y="3124200"/>
            <a:ext cx="4977751" cy="3231823"/>
          </a:xfrm>
          <a:prstGeom prst="rect">
            <a:avLst/>
          </a:prstGeom>
        </p:spPr>
      </p:pic>
    </p:spTree>
    <p:extLst>
      <p:ext uri="{BB962C8B-B14F-4D97-AF65-F5344CB8AC3E}">
        <p14:creationId xmlns:p14="http://schemas.microsoft.com/office/powerpoint/2010/main" val="42309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406400" y="3632200"/>
            <a:ext cx="11277600" cy="3048000"/>
          </a:xfrm>
          <a:prstGeom prst="rect">
            <a:avLst/>
          </a:prstGeom>
          <a:solidFill>
            <a:srgbClr val="BDFFC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4" name="Rectangle 8"/>
          <p:cNvSpPr>
            <a:spLocks noChangeArrowheads="1"/>
          </p:cNvSpPr>
          <p:nvPr/>
        </p:nvSpPr>
        <p:spPr bwMode="auto">
          <a:xfrm>
            <a:off x="406400" y="381000"/>
            <a:ext cx="11277600" cy="3048000"/>
          </a:xfrm>
          <a:prstGeom prst="rect">
            <a:avLst/>
          </a:prstGeom>
          <a:solidFill>
            <a:srgbClr val="CADB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dirty="0">
              <a:solidFill>
                <a:srgbClr val="FF0000"/>
              </a:solidFill>
            </a:endParaRPr>
          </a:p>
        </p:txBody>
      </p:sp>
      <p:sp>
        <p:nvSpPr>
          <p:cNvPr id="2" name="Text Box 5"/>
          <p:cNvSpPr txBox="1">
            <a:spLocks noChangeArrowheads="1"/>
          </p:cNvSpPr>
          <p:nvPr/>
        </p:nvSpPr>
        <p:spPr bwMode="auto">
          <a:xfrm>
            <a:off x="406400" y="381001"/>
            <a:ext cx="436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Open class </a:t>
            </a:r>
            <a:r>
              <a:rPr lang="en-US" dirty="0"/>
              <a:t>("content") words</a:t>
            </a:r>
          </a:p>
        </p:txBody>
      </p:sp>
      <p:sp>
        <p:nvSpPr>
          <p:cNvPr id="3" name="Text Box 7"/>
          <p:cNvSpPr txBox="1">
            <a:spLocks noChangeArrowheads="1"/>
          </p:cNvSpPr>
          <p:nvPr/>
        </p:nvSpPr>
        <p:spPr bwMode="auto">
          <a:xfrm>
            <a:off x="406400" y="3632201"/>
            <a:ext cx="487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Closed class </a:t>
            </a:r>
            <a:r>
              <a:rPr lang="en-US" dirty="0"/>
              <a:t>("function")</a:t>
            </a:r>
          </a:p>
        </p:txBody>
      </p:sp>
      <p:sp>
        <p:nvSpPr>
          <p:cNvPr id="6" name="Rectangle 10"/>
          <p:cNvSpPr>
            <a:spLocks noChangeArrowheads="1"/>
          </p:cNvSpPr>
          <p:nvPr/>
        </p:nvSpPr>
        <p:spPr bwMode="auto">
          <a:xfrm>
            <a:off x="508000" y="889000"/>
            <a:ext cx="3556000" cy="2438400"/>
          </a:xfrm>
          <a:prstGeom prst="rect">
            <a:avLst/>
          </a:prstGeom>
          <a:solidFill>
            <a:srgbClr val="ECF3FF"/>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7" name="Text Box 11"/>
          <p:cNvSpPr txBox="1">
            <a:spLocks noChangeArrowheads="1"/>
          </p:cNvSpPr>
          <p:nvPr/>
        </p:nvSpPr>
        <p:spPr bwMode="auto">
          <a:xfrm>
            <a:off x="508000" y="908052"/>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Nouns</a:t>
            </a:r>
          </a:p>
        </p:txBody>
      </p:sp>
      <p:sp>
        <p:nvSpPr>
          <p:cNvPr id="8" name="Rectangle 12"/>
          <p:cNvSpPr>
            <a:spLocks noChangeArrowheads="1"/>
          </p:cNvSpPr>
          <p:nvPr/>
        </p:nvSpPr>
        <p:spPr bwMode="auto">
          <a:xfrm>
            <a:off x="4165600" y="889000"/>
            <a:ext cx="2133600" cy="4775200"/>
          </a:xfrm>
          <a:prstGeom prst="rect">
            <a:avLst/>
          </a:prstGeom>
          <a:solidFill>
            <a:srgbClr val="ECF3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9" name="Text Box 13"/>
          <p:cNvSpPr txBox="1">
            <a:spLocks noChangeArrowheads="1"/>
          </p:cNvSpPr>
          <p:nvPr/>
        </p:nvSpPr>
        <p:spPr bwMode="auto">
          <a:xfrm>
            <a:off x="4165600" y="9080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Verbs</a:t>
            </a:r>
          </a:p>
        </p:txBody>
      </p:sp>
      <p:sp>
        <p:nvSpPr>
          <p:cNvPr id="10" name="Rectangle 14"/>
          <p:cNvSpPr>
            <a:spLocks noChangeArrowheads="1"/>
          </p:cNvSpPr>
          <p:nvPr/>
        </p:nvSpPr>
        <p:spPr bwMode="auto">
          <a:xfrm>
            <a:off x="609600" y="1498600"/>
            <a:ext cx="1625600" cy="1625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1" name="Text Box 15"/>
          <p:cNvSpPr txBox="1">
            <a:spLocks noChangeArrowheads="1"/>
          </p:cNvSpPr>
          <p:nvPr/>
        </p:nvSpPr>
        <p:spPr bwMode="auto">
          <a:xfrm>
            <a:off x="609600" y="1517651"/>
            <a:ext cx="1422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Proper</a:t>
            </a:r>
          </a:p>
        </p:txBody>
      </p:sp>
      <p:sp>
        <p:nvSpPr>
          <p:cNvPr id="12" name="Rectangle 16"/>
          <p:cNvSpPr>
            <a:spLocks noChangeArrowheads="1"/>
          </p:cNvSpPr>
          <p:nvPr/>
        </p:nvSpPr>
        <p:spPr bwMode="auto">
          <a:xfrm>
            <a:off x="2336800" y="1498600"/>
            <a:ext cx="1625600" cy="1625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3" name="Text Box 17"/>
          <p:cNvSpPr txBox="1">
            <a:spLocks noChangeArrowheads="1"/>
          </p:cNvSpPr>
          <p:nvPr/>
        </p:nvSpPr>
        <p:spPr bwMode="auto">
          <a:xfrm>
            <a:off x="2336800" y="1517651"/>
            <a:ext cx="182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Common</a:t>
            </a:r>
          </a:p>
        </p:txBody>
      </p:sp>
      <p:sp>
        <p:nvSpPr>
          <p:cNvPr id="14" name="Rectangle 18"/>
          <p:cNvSpPr>
            <a:spLocks noChangeArrowheads="1"/>
          </p:cNvSpPr>
          <p:nvPr/>
        </p:nvSpPr>
        <p:spPr bwMode="auto">
          <a:xfrm>
            <a:off x="4368800" y="3835400"/>
            <a:ext cx="1625600" cy="1625600"/>
          </a:xfrm>
          <a:prstGeom prst="rect">
            <a:avLst/>
          </a:prstGeom>
          <a:solidFill>
            <a:srgbClr val="E3FFE7"/>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5" name="Text Box 19"/>
          <p:cNvSpPr txBox="1">
            <a:spLocks noChangeArrowheads="1"/>
          </p:cNvSpPr>
          <p:nvPr/>
        </p:nvSpPr>
        <p:spPr bwMode="auto">
          <a:xfrm>
            <a:off x="4368800" y="3854451"/>
            <a:ext cx="1422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Auxiliary</a:t>
            </a:r>
          </a:p>
        </p:txBody>
      </p:sp>
      <p:sp>
        <p:nvSpPr>
          <p:cNvPr id="16" name="Rectangle 20"/>
          <p:cNvSpPr>
            <a:spLocks noChangeArrowheads="1"/>
          </p:cNvSpPr>
          <p:nvPr/>
        </p:nvSpPr>
        <p:spPr bwMode="auto">
          <a:xfrm>
            <a:off x="4368800" y="1498600"/>
            <a:ext cx="1625600" cy="1625600"/>
          </a:xfrm>
          <a:prstGeom prst="rect">
            <a:avLst/>
          </a:prstGeom>
          <a:solidFill>
            <a:srgbClr val="EAFFF5"/>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7" name="Text Box 21"/>
          <p:cNvSpPr txBox="1">
            <a:spLocks noChangeArrowheads="1"/>
          </p:cNvSpPr>
          <p:nvPr/>
        </p:nvSpPr>
        <p:spPr bwMode="auto">
          <a:xfrm>
            <a:off x="4368800" y="1517652"/>
            <a:ext cx="1422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Main</a:t>
            </a:r>
          </a:p>
        </p:txBody>
      </p:sp>
      <p:sp>
        <p:nvSpPr>
          <p:cNvPr id="18" name="Rectangle 22"/>
          <p:cNvSpPr>
            <a:spLocks noChangeArrowheads="1"/>
          </p:cNvSpPr>
          <p:nvPr/>
        </p:nvSpPr>
        <p:spPr bwMode="auto">
          <a:xfrm>
            <a:off x="6502400" y="889000"/>
            <a:ext cx="4165600" cy="609600"/>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19" name="Text Box 23"/>
          <p:cNvSpPr txBox="1">
            <a:spLocks noChangeArrowheads="1"/>
          </p:cNvSpPr>
          <p:nvPr/>
        </p:nvSpPr>
        <p:spPr bwMode="auto">
          <a:xfrm>
            <a:off x="6502400" y="9080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Adjectives</a:t>
            </a:r>
          </a:p>
        </p:txBody>
      </p:sp>
      <p:sp>
        <p:nvSpPr>
          <p:cNvPr id="20" name="Rectangle 24"/>
          <p:cNvSpPr>
            <a:spLocks noChangeArrowheads="1"/>
          </p:cNvSpPr>
          <p:nvPr/>
        </p:nvSpPr>
        <p:spPr bwMode="auto">
          <a:xfrm>
            <a:off x="6502400" y="1600200"/>
            <a:ext cx="4165600" cy="609600"/>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1" name="Text Box 25"/>
          <p:cNvSpPr txBox="1">
            <a:spLocks noChangeArrowheads="1"/>
          </p:cNvSpPr>
          <p:nvPr/>
        </p:nvSpPr>
        <p:spPr bwMode="auto">
          <a:xfrm>
            <a:off x="6502400" y="16192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Adverbs</a:t>
            </a:r>
          </a:p>
        </p:txBody>
      </p:sp>
      <p:sp>
        <p:nvSpPr>
          <p:cNvPr id="22" name="Rectangle 26"/>
          <p:cNvSpPr>
            <a:spLocks noChangeArrowheads="1"/>
          </p:cNvSpPr>
          <p:nvPr/>
        </p:nvSpPr>
        <p:spPr bwMode="auto">
          <a:xfrm>
            <a:off x="6502400" y="43434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3" name="Text Box 27"/>
          <p:cNvSpPr txBox="1">
            <a:spLocks noChangeArrowheads="1"/>
          </p:cNvSpPr>
          <p:nvPr/>
        </p:nvSpPr>
        <p:spPr bwMode="auto">
          <a:xfrm>
            <a:off x="6502400" y="4362451"/>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Prepositions</a:t>
            </a:r>
          </a:p>
        </p:txBody>
      </p:sp>
      <p:sp>
        <p:nvSpPr>
          <p:cNvPr id="24" name="Rectangle 28"/>
          <p:cNvSpPr>
            <a:spLocks noChangeArrowheads="1"/>
          </p:cNvSpPr>
          <p:nvPr/>
        </p:nvSpPr>
        <p:spPr bwMode="auto">
          <a:xfrm>
            <a:off x="6502400" y="50546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5" name="Text Box 29"/>
          <p:cNvSpPr txBox="1">
            <a:spLocks noChangeArrowheads="1"/>
          </p:cNvSpPr>
          <p:nvPr/>
        </p:nvSpPr>
        <p:spPr bwMode="auto">
          <a:xfrm>
            <a:off x="6502400" y="50736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Particles</a:t>
            </a:r>
          </a:p>
        </p:txBody>
      </p:sp>
      <p:sp>
        <p:nvSpPr>
          <p:cNvPr id="26" name="Rectangle 30"/>
          <p:cNvSpPr>
            <a:spLocks noChangeArrowheads="1"/>
          </p:cNvSpPr>
          <p:nvPr/>
        </p:nvSpPr>
        <p:spPr bwMode="auto">
          <a:xfrm>
            <a:off x="609600" y="43434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7" name="Text Box 31"/>
          <p:cNvSpPr txBox="1">
            <a:spLocks noChangeArrowheads="1"/>
          </p:cNvSpPr>
          <p:nvPr/>
        </p:nvSpPr>
        <p:spPr bwMode="auto">
          <a:xfrm>
            <a:off x="609600" y="4362451"/>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Determiners</a:t>
            </a:r>
          </a:p>
        </p:txBody>
      </p:sp>
      <p:sp>
        <p:nvSpPr>
          <p:cNvPr id="28" name="Rectangle 32"/>
          <p:cNvSpPr>
            <a:spLocks noChangeArrowheads="1"/>
          </p:cNvSpPr>
          <p:nvPr/>
        </p:nvSpPr>
        <p:spPr bwMode="auto">
          <a:xfrm>
            <a:off x="609600" y="50546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9" name="Text Box 33"/>
          <p:cNvSpPr txBox="1">
            <a:spLocks noChangeArrowheads="1"/>
          </p:cNvSpPr>
          <p:nvPr/>
        </p:nvSpPr>
        <p:spPr bwMode="auto">
          <a:xfrm>
            <a:off x="609600" y="5073651"/>
            <a:ext cx="2336800" cy="461665"/>
          </a:xfrm>
          <a:prstGeom prst="rect">
            <a:avLst/>
          </a:prstGeom>
          <a:solidFill>
            <a:srgbClr val="EAFFF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Conjunctions</a:t>
            </a:r>
          </a:p>
        </p:txBody>
      </p:sp>
      <p:sp>
        <p:nvSpPr>
          <p:cNvPr id="30" name="Rectangle 34"/>
          <p:cNvSpPr>
            <a:spLocks noChangeArrowheads="1"/>
          </p:cNvSpPr>
          <p:nvPr/>
        </p:nvSpPr>
        <p:spPr bwMode="auto">
          <a:xfrm>
            <a:off x="609600" y="57658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1" name="Text Box 35"/>
          <p:cNvSpPr txBox="1">
            <a:spLocks noChangeArrowheads="1"/>
          </p:cNvSpPr>
          <p:nvPr/>
        </p:nvSpPr>
        <p:spPr bwMode="auto">
          <a:xfrm>
            <a:off x="609600" y="5784852"/>
            <a:ext cx="233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Pronouns</a:t>
            </a:r>
          </a:p>
        </p:txBody>
      </p:sp>
      <p:sp>
        <p:nvSpPr>
          <p:cNvPr id="32" name="Text Box 36"/>
          <p:cNvSpPr txBox="1">
            <a:spLocks noChangeArrowheads="1"/>
          </p:cNvSpPr>
          <p:nvPr/>
        </p:nvSpPr>
        <p:spPr bwMode="auto">
          <a:xfrm>
            <a:off x="9448800" y="2921000"/>
            <a:ext cx="1930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3" name="Text Box 37"/>
          <p:cNvSpPr txBox="1">
            <a:spLocks noChangeArrowheads="1"/>
          </p:cNvSpPr>
          <p:nvPr/>
        </p:nvSpPr>
        <p:spPr bwMode="auto">
          <a:xfrm>
            <a:off x="9956800" y="5054601"/>
            <a:ext cx="152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4" name="Text Box 38"/>
          <p:cNvSpPr txBox="1">
            <a:spLocks noChangeArrowheads="1"/>
          </p:cNvSpPr>
          <p:nvPr/>
        </p:nvSpPr>
        <p:spPr bwMode="auto">
          <a:xfrm>
            <a:off x="711200" y="2080684"/>
            <a:ext cx="14224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Janet</a:t>
            </a:r>
          </a:p>
          <a:p>
            <a:pPr eaLnBrk="1" hangingPunct="1">
              <a:spcBef>
                <a:spcPct val="20000"/>
              </a:spcBef>
            </a:pPr>
            <a:r>
              <a:rPr lang="en-US" sz="2133" i="1" dirty="0">
                <a:solidFill>
                  <a:schemeClr val="accent2"/>
                </a:solidFill>
              </a:rPr>
              <a:t>Italy</a:t>
            </a:r>
          </a:p>
        </p:txBody>
      </p:sp>
      <p:sp>
        <p:nvSpPr>
          <p:cNvPr id="35" name="Text Box 39"/>
          <p:cNvSpPr txBox="1">
            <a:spLocks noChangeArrowheads="1"/>
          </p:cNvSpPr>
          <p:nvPr/>
        </p:nvSpPr>
        <p:spPr bwMode="auto">
          <a:xfrm>
            <a:off x="2438400" y="2080685"/>
            <a:ext cx="14224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cat,  cats</a:t>
            </a:r>
          </a:p>
          <a:p>
            <a:pPr eaLnBrk="1" hangingPunct="1">
              <a:spcBef>
                <a:spcPct val="20000"/>
              </a:spcBef>
            </a:pPr>
            <a:r>
              <a:rPr lang="en-US" sz="2133" i="1" dirty="0">
                <a:solidFill>
                  <a:schemeClr val="accent2"/>
                </a:solidFill>
              </a:rPr>
              <a:t>mango</a:t>
            </a:r>
          </a:p>
        </p:txBody>
      </p:sp>
      <p:sp>
        <p:nvSpPr>
          <p:cNvPr id="36" name="Text Box 40"/>
          <p:cNvSpPr txBox="1">
            <a:spLocks noChangeArrowheads="1"/>
          </p:cNvSpPr>
          <p:nvPr/>
        </p:nvSpPr>
        <p:spPr bwMode="auto">
          <a:xfrm>
            <a:off x="4470400" y="2108201"/>
            <a:ext cx="15240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eat</a:t>
            </a:r>
          </a:p>
          <a:p>
            <a:pPr eaLnBrk="1" hangingPunct="1">
              <a:spcBef>
                <a:spcPct val="20000"/>
              </a:spcBef>
            </a:pPr>
            <a:r>
              <a:rPr lang="en-US" sz="2133" i="1" dirty="0">
                <a:solidFill>
                  <a:schemeClr val="accent2"/>
                </a:solidFill>
              </a:rPr>
              <a:t>went</a:t>
            </a:r>
          </a:p>
        </p:txBody>
      </p:sp>
      <p:sp>
        <p:nvSpPr>
          <p:cNvPr id="37" name="Text Box 41"/>
          <p:cNvSpPr txBox="1">
            <a:spLocks noChangeArrowheads="1"/>
          </p:cNvSpPr>
          <p:nvPr/>
        </p:nvSpPr>
        <p:spPr bwMode="auto">
          <a:xfrm>
            <a:off x="4470400" y="4417484"/>
            <a:ext cx="15240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can</a:t>
            </a:r>
          </a:p>
          <a:p>
            <a:pPr eaLnBrk="1" hangingPunct="1">
              <a:spcBef>
                <a:spcPct val="20000"/>
              </a:spcBef>
            </a:pPr>
            <a:r>
              <a:rPr lang="en-US" sz="2133" i="1">
                <a:solidFill>
                  <a:schemeClr val="accent2"/>
                </a:solidFill>
              </a:rPr>
              <a:t>had</a:t>
            </a:r>
          </a:p>
        </p:txBody>
      </p:sp>
      <p:sp>
        <p:nvSpPr>
          <p:cNvPr id="38" name="Text Box 42"/>
          <p:cNvSpPr txBox="1">
            <a:spLocks noChangeArrowheads="1"/>
          </p:cNvSpPr>
          <p:nvPr/>
        </p:nvSpPr>
        <p:spPr bwMode="auto">
          <a:xfrm>
            <a:off x="8229600" y="948268"/>
            <a:ext cx="26416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old   green   tasty</a:t>
            </a:r>
          </a:p>
        </p:txBody>
      </p:sp>
      <p:sp>
        <p:nvSpPr>
          <p:cNvPr id="39" name="Text Box 43"/>
          <p:cNvSpPr txBox="1">
            <a:spLocks noChangeArrowheads="1"/>
          </p:cNvSpPr>
          <p:nvPr/>
        </p:nvSpPr>
        <p:spPr bwMode="auto">
          <a:xfrm>
            <a:off x="8229600" y="1659467"/>
            <a:ext cx="24384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slowly yesterday</a:t>
            </a:r>
          </a:p>
        </p:txBody>
      </p:sp>
      <p:sp>
        <p:nvSpPr>
          <p:cNvPr id="40" name="Text Box 44"/>
          <p:cNvSpPr txBox="1">
            <a:spLocks noChangeArrowheads="1"/>
          </p:cNvSpPr>
          <p:nvPr/>
        </p:nvSpPr>
        <p:spPr bwMode="auto">
          <a:xfrm>
            <a:off x="8432800" y="44026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to with</a:t>
            </a:r>
          </a:p>
        </p:txBody>
      </p:sp>
      <p:sp>
        <p:nvSpPr>
          <p:cNvPr id="41" name="Text Box 45"/>
          <p:cNvSpPr txBox="1">
            <a:spLocks noChangeArrowheads="1"/>
          </p:cNvSpPr>
          <p:nvPr/>
        </p:nvSpPr>
        <p:spPr bwMode="auto">
          <a:xfrm>
            <a:off x="8432800" y="51138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off   up</a:t>
            </a:r>
          </a:p>
        </p:txBody>
      </p:sp>
      <p:sp>
        <p:nvSpPr>
          <p:cNvPr id="42" name="Text Box 46"/>
          <p:cNvSpPr txBox="1">
            <a:spLocks noChangeArrowheads="1"/>
          </p:cNvSpPr>
          <p:nvPr/>
        </p:nvSpPr>
        <p:spPr bwMode="auto">
          <a:xfrm>
            <a:off x="2336800" y="440266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 some</a:t>
            </a:r>
          </a:p>
        </p:txBody>
      </p:sp>
      <p:sp>
        <p:nvSpPr>
          <p:cNvPr id="43" name="Text Box 47"/>
          <p:cNvSpPr txBox="1">
            <a:spLocks noChangeArrowheads="1"/>
          </p:cNvSpPr>
          <p:nvPr/>
        </p:nvSpPr>
        <p:spPr bwMode="auto">
          <a:xfrm>
            <a:off x="2540000" y="51138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and or</a:t>
            </a:r>
          </a:p>
        </p:txBody>
      </p:sp>
      <p:sp>
        <p:nvSpPr>
          <p:cNvPr id="44" name="Text Box 48"/>
          <p:cNvSpPr txBox="1">
            <a:spLocks noChangeArrowheads="1"/>
          </p:cNvSpPr>
          <p:nvPr/>
        </p:nvSpPr>
        <p:spPr bwMode="auto">
          <a:xfrm>
            <a:off x="2540000" y="5825067"/>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they its</a:t>
            </a:r>
          </a:p>
        </p:txBody>
      </p:sp>
      <p:sp>
        <p:nvSpPr>
          <p:cNvPr id="45" name="Rectangle 49"/>
          <p:cNvSpPr>
            <a:spLocks noChangeArrowheads="1"/>
          </p:cNvSpPr>
          <p:nvPr/>
        </p:nvSpPr>
        <p:spPr bwMode="auto">
          <a:xfrm>
            <a:off x="6502400" y="2514600"/>
            <a:ext cx="1625600" cy="1625600"/>
          </a:xfrm>
          <a:prstGeom prst="rect">
            <a:avLst/>
          </a:prstGeom>
          <a:solidFill>
            <a:srgbClr val="EAFFF5"/>
          </a:solidFill>
          <a:ln w="9525">
            <a:solidFill>
              <a:schemeClr val="tx1"/>
            </a:solidFill>
            <a:miter lim="800000"/>
            <a:headEnd/>
            <a:tailEnd/>
          </a:ln>
        </p:spPr>
        <p:txBody>
          <a:bodyPr wrap="none" anchor="ctr"/>
          <a:lstStyle/>
          <a:p>
            <a:endParaRPr lang="en-US" sz="2400"/>
          </a:p>
        </p:txBody>
      </p:sp>
      <p:sp>
        <p:nvSpPr>
          <p:cNvPr id="46" name="Text Box 50"/>
          <p:cNvSpPr txBox="1">
            <a:spLocks noChangeArrowheads="1"/>
          </p:cNvSpPr>
          <p:nvPr/>
        </p:nvSpPr>
        <p:spPr bwMode="auto">
          <a:xfrm>
            <a:off x="6502400" y="2533651"/>
            <a:ext cx="152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Numbers</a:t>
            </a:r>
          </a:p>
        </p:txBody>
      </p:sp>
      <p:sp>
        <p:nvSpPr>
          <p:cNvPr id="47" name="Text Box 51"/>
          <p:cNvSpPr txBox="1">
            <a:spLocks noChangeArrowheads="1"/>
          </p:cNvSpPr>
          <p:nvPr/>
        </p:nvSpPr>
        <p:spPr bwMode="auto">
          <a:xfrm>
            <a:off x="6604000" y="3096685"/>
            <a:ext cx="1524000"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122,312</a:t>
            </a:r>
          </a:p>
          <a:p>
            <a:pPr eaLnBrk="1" hangingPunct="1">
              <a:spcBef>
                <a:spcPct val="20000"/>
              </a:spcBef>
            </a:pPr>
            <a:r>
              <a:rPr lang="en-US" sz="2133" i="1">
                <a:solidFill>
                  <a:schemeClr val="accent2"/>
                </a:solidFill>
              </a:rPr>
              <a:t>one</a:t>
            </a:r>
          </a:p>
        </p:txBody>
      </p:sp>
      <p:sp>
        <p:nvSpPr>
          <p:cNvPr id="48" name="Rectangle 28"/>
          <p:cNvSpPr>
            <a:spLocks noChangeArrowheads="1"/>
          </p:cNvSpPr>
          <p:nvPr/>
        </p:nvSpPr>
        <p:spPr bwMode="auto">
          <a:xfrm>
            <a:off x="8295861" y="2286000"/>
            <a:ext cx="3149600" cy="609600"/>
          </a:xfrm>
          <a:prstGeom prst="rect">
            <a:avLst/>
          </a:prstGeom>
          <a:solidFill>
            <a:srgbClr val="DDF0FF"/>
          </a:solidFill>
          <a:ln w="9525">
            <a:solidFill>
              <a:schemeClr val="tx1"/>
            </a:solidFill>
            <a:miter lim="800000"/>
            <a:headEnd/>
            <a:tailEnd/>
          </a:ln>
        </p:spPr>
        <p:txBody>
          <a:bodyPr wrap="none" anchor="ctr"/>
          <a:lstStyle/>
          <a:p>
            <a:r>
              <a:rPr lang="en-US" sz="2400" dirty="0">
                <a:latin typeface="Arial"/>
                <a:cs typeface="Arial"/>
              </a:rPr>
              <a:t>Interjections</a:t>
            </a:r>
          </a:p>
        </p:txBody>
      </p:sp>
      <p:sp>
        <p:nvSpPr>
          <p:cNvPr id="49" name="Text Box 45"/>
          <p:cNvSpPr txBox="1">
            <a:spLocks noChangeArrowheads="1"/>
          </p:cNvSpPr>
          <p:nvPr/>
        </p:nvSpPr>
        <p:spPr bwMode="auto">
          <a:xfrm>
            <a:off x="10058400" y="2387600"/>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Ow  hello</a:t>
            </a:r>
          </a:p>
        </p:txBody>
      </p:sp>
    </p:spTree>
    <p:extLst>
      <p:ext uri="{BB962C8B-B14F-4D97-AF65-F5344CB8AC3E}">
        <p14:creationId xmlns:p14="http://schemas.microsoft.com/office/powerpoint/2010/main" val="375089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F52F-AB2E-9445-9A9C-3398E1974E7F}"/>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144891A6-5F79-1E49-B2E8-5F4F1603543B}"/>
              </a:ext>
            </a:extLst>
          </p:cNvPr>
          <p:cNvSpPr>
            <a:spLocks noGrp="1"/>
          </p:cNvSpPr>
          <p:nvPr>
            <p:ph idx="1"/>
          </p:nvPr>
        </p:nvSpPr>
        <p:spPr/>
        <p:txBody>
          <a:bodyPr/>
          <a:lstStyle/>
          <a:p>
            <a:r>
              <a:rPr lang="en-US" dirty="0"/>
              <a:t>Key: </a:t>
            </a:r>
          </a:p>
          <a:p>
            <a:pPr lvl="1"/>
            <a:r>
              <a:rPr lang="en-US" dirty="0"/>
              <a:t>Cell state: like a conveyor belt, runs straight down the entire chain, information flows along it unchanged</a:t>
            </a:r>
          </a:p>
          <a:p>
            <a:pPr lvl="1"/>
            <a:r>
              <a:rPr lang="en-US" dirty="0"/>
              <a:t>Gates: a way to optionally let information through</a:t>
            </a:r>
          </a:p>
          <a:p>
            <a:pPr lvl="2"/>
            <a:r>
              <a:rPr lang="en-US" dirty="0"/>
              <a:t>E.g., sigmoid layer and pointwise multiplication information</a:t>
            </a:r>
          </a:p>
          <a:p>
            <a:pPr lvl="2"/>
            <a:r>
              <a:rPr lang="en-US" dirty="0"/>
              <a:t>The sigmoid outputs numbers between zero and one, describing how much of each component should be let through: 0 means lets nothing through, 1 means let everything through</a:t>
            </a:r>
          </a:p>
        </p:txBody>
      </p:sp>
      <p:pic>
        <p:nvPicPr>
          <p:cNvPr id="6" name="Picture 5">
            <a:extLst>
              <a:ext uri="{FF2B5EF4-FFF2-40B4-BE49-F238E27FC236}">
                <a16:creationId xmlns:a16="http://schemas.microsoft.com/office/drawing/2014/main" id="{96EF46EF-D545-4248-BD85-4E200459DE48}"/>
              </a:ext>
            </a:extLst>
          </p:cNvPr>
          <p:cNvPicPr>
            <a:picLocks noChangeAspect="1"/>
          </p:cNvPicPr>
          <p:nvPr/>
        </p:nvPicPr>
        <p:blipFill rotWithShape="1">
          <a:blip r:embed="rId2"/>
          <a:srcRect l="35348" t="17066" r="59198" b="69867"/>
          <a:stretch/>
        </p:blipFill>
        <p:spPr>
          <a:xfrm>
            <a:off x="9448800" y="4906173"/>
            <a:ext cx="1243584" cy="1792224"/>
          </a:xfrm>
          <a:prstGeom prst="rect">
            <a:avLst/>
          </a:prstGeom>
        </p:spPr>
      </p:pic>
    </p:spTree>
    <p:extLst>
      <p:ext uri="{BB962C8B-B14F-4D97-AF65-F5344CB8AC3E}">
        <p14:creationId xmlns:p14="http://schemas.microsoft.com/office/powerpoint/2010/main" val="3393156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4511-C9FF-974C-8913-EFD2EF158C8E}"/>
              </a:ext>
            </a:extLst>
          </p:cNvPr>
          <p:cNvSpPr>
            <a:spLocks noGrp="1"/>
          </p:cNvSpPr>
          <p:nvPr>
            <p:ph type="title"/>
          </p:nvPr>
        </p:nvSpPr>
        <p:spPr/>
        <p:txBody>
          <a:bodyPr/>
          <a:lstStyle/>
          <a:p>
            <a:r>
              <a:rPr lang="en-US" dirty="0"/>
              <a:t>LSTM Networks Step-by-Step</a:t>
            </a:r>
          </a:p>
        </p:txBody>
      </p:sp>
      <p:sp>
        <p:nvSpPr>
          <p:cNvPr id="3" name="Content Placeholder 2">
            <a:extLst>
              <a:ext uri="{FF2B5EF4-FFF2-40B4-BE49-F238E27FC236}">
                <a16:creationId xmlns:a16="http://schemas.microsoft.com/office/drawing/2014/main" id="{C1C5537C-AB71-4E4B-B15D-AFA0BC230E70}"/>
              </a:ext>
            </a:extLst>
          </p:cNvPr>
          <p:cNvSpPr>
            <a:spLocks noGrp="1"/>
          </p:cNvSpPr>
          <p:nvPr>
            <p:ph idx="1"/>
          </p:nvPr>
        </p:nvSpPr>
        <p:spPr/>
        <p:txBody>
          <a:bodyPr/>
          <a:lstStyle/>
          <a:p>
            <a:pPr marL="514350" indent="-514350">
              <a:buFont typeface="+mj-lt"/>
              <a:buAutoNum type="arabicPeriod"/>
            </a:pPr>
            <a:r>
              <a:rPr lang="en-US" dirty="0"/>
              <a:t>Decide what information to </a:t>
            </a:r>
            <a:r>
              <a:rPr lang="en-US" b="1" dirty="0"/>
              <a:t>throw away </a:t>
            </a:r>
            <a:r>
              <a:rPr lang="en-US" dirty="0"/>
              <a:t>from the cell state</a:t>
            </a:r>
          </a:p>
          <a:p>
            <a:pPr lvl="1"/>
            <a:r>
              <a:rPr lang="en-US" dirty="0"/>
              <a:t>Forget gate layer</a:t>
            </a:r>
          </a:p>
          <a:p>
            <a:pPr lvl="1"/>
            <a:r>
              <a:rPr lang="en-US" dirty="0"/>
              <a:t>E.g., in language modeling, the cell state may contain “gender” of the present subject; so when we see a new subject, we may want to “forget” the gender of the old subject</a:t>
            </a:r>
          </a:p>
        </p:txBody>
      </p:sp>
      <p:pic>
        <p:nvPicPr>
          <p:cNvPr id="5" name="Picture 4">
            <a:extLst>
              <a:ext uri="{FF2B5EF4-FFF2-40B4-BE49-F238E27FC236}">
                <a16:creationId xmlns:a16="http://schemas.microsoft.com/office/drawing/2014/main" id="{CE7E6B52-6BA9-584D-9583-AFD1AB761583}"/>
              </a:ext>
            </a:extLst>
          </p:cNvPr>
          <p:cNvPicPr>
            <a:picLocks noChangeAspect="1"/>
          </p:cNvPicPr>
          <p:nvPr/>
        </p:nvPicPr>
        <p:blipFill rotWithShape="1">
          <a:blip r:embed="rId2"/>
          <a:srcRect l="17220" t="24652" r="42353" b="53334"/>
          <a:stretch/>
        </p:blipFill>
        <p:spPr>
          <a:xfrm>
            <a:off x="3581400" y="4636367"/>
            <a:ext cx="6781800" cy="2221633"/>
          </a:xfrm>
          <a:prstGeom prst="rect">
            <a:avLst/>
          </a:prstGeom>
        </p:spPr>
      </p:pic>
    </p:spTree>
    <p:extLst>
      <p:ext uri="{BB962C8B-B14F-4D97-AF65-F5344CB8AC3E}">
        <p14:creationId xmlns:p14="http://schemas.microsoft.com/office/powerpoint/2010/main" val="4203274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4511-C9FF-974C-8913-EFD2EF158C8E}"/>
              </a:ext>
            </a:extLst>
          </p:cNvPr>
          <p:cNvSpPr>
            <a:spLocks noGrp="1"/>
          </p:cNvSpPr>
          <p:nvPr>
            <p:ph type="title"/>
          </p:nvPr>
        </p:nvSpPr>
        <p:spPr/>
        <p:txBody>
          <a:bodyPr/>
          <a:lstStyle/>
          <a:p>
            <a:r>
              <a:rPr lang="en-US" dirty="0"/>
              <a:t>LSTM Networks Step-by-Step</a:t>
            </a:r>
          </a:p>
        </p:txBody>
      </p:sp>
      <p:sp>
        <p:nvSpPr>
          <p:cNvPr id="3" name="Content Placeholder 2">
            <a:extLst>
              <a:ext uri="{FF2B5EF4-FFF2-40B4-BE49-F238E27FC236}">
                <a16:creationId xmlns:a16="http://schemas.microsoft.com/office/drawing/2014/main" id="{C1C5537C-AB71-4E4B-B15D-AFA0BC230E70}"/>
              </a:ext>
            </a:extLst>
          </p:cNvPr>
          <p:cNvSpPr>
            <a:spLocks noGrp="1"/>
          </p:cNvSpPr>
          <p:nvPr>
            <p:ph idx="1"/>
          </p:nvPr>
        </p:nvSpPr>
        <p:spPr/>
        <p:txBody>
          <a:bodyPr>
            <a:normAutofit/>
          </a:bodyPr>
          <a:lstStyle/>
          <a:p>
            <a:pPr marL="514350" indent="-514350">
              <a:buFont typeface="+mj-lt"/>
              <a:buAutoNum type="arabicPeriod" startAt="2"/>
            </a:pPr>
            <a:r>
              <a:rPr lang="en-US" sz="3200" dirty="0"/>
              <a:t>Decide what </a:t>
            </a:r>
            <a:r>
              <a:rPr lang="en-US" sz="3200" b="1" dirty="0"/>
              <a:t>new</a:t>
            </a:r>
            <a:r>
              <a:rPr lang="en-US" sz="3200" dirty="0"/>
              <a:t> information to store in the cell state</a:t>
            </a:r>
          </a:p>
          <a:p>
            <a:pPr lvl="1"/>
            <a:r>
              <a:rPr lang="en-US" sz="2400" dirty="0"/>
              <a:t>Input gate layer decides which values to update</a:t>
            </a:r>
          </a:p>
          <a:p>
            <a:pPr lvl="1"/>
            <a:r>
              <a:rPr lang="en-US" sz="2400" dirty="0"/>
              <a:t>A layer creates a vector of new candidate values that could be added</a:t>
            </a:r>
          </a:p>
          <a:p>
            <a:pPr lvl="1"/>
            <a:r>
              <a:rPr lang="en-US" sz="2400" dirty="0"/>
              <a:t>E.g., we’d want to add the gender of the new subject into the cell state to replace the old one we’re forgetting</a:t>
            </a:r>
          </a:p>
        </p:txBody>
      </p:sp>
      <p:pic>
        <p:nvPicPr>
          <p:cNvPr id="6" name="Picture 5">
            <a:extLst>
              <a:ext uri="{FF2B5EF4-FFF2-40B4-BE49-F238E27FC236}">
                <a16:creationId xmlns:a16="http://schemas.microsoft.com/office/drawing/2014/main" id="{640013E0-4D38-9144-B76B-A2E7DF1D3096}"/>
              </a:ext>
            </a:extLst>
          </p:cNvPr>
          <p:cNvPicPr>
            <a:picLocks noChangeAspect="1"/>
          </p:cNvPicPr>
          <p:nvPr/>
        </p:nvPicPr>
        <p:blipFill rotWithShape="1">
          <a:blip r:embed="rId2"/>
          <a:srcRect l="17701" t="31733" r="40911" b="45600"/>
          <a:stretch/>
        </p:blipFill>
        <p:spPr>
          <a:xfrm>
            <a:off x="1322763" y="3913633"/>
            <a:ext cx="7828758" cy="2579242"/>
          </a:xfrm>
          <a:prstGeom prst="rect">
            <a:avLst/>
          </a:prstGeom>
        </p:spPr>
      </p:pic>
      <p:sp>
        <p:nvSpPr>
          <p:cNvPr id="7" name="Rounded Rectangle 6">
            <a:extLst>
              <a:ext uri="{FF2B5EF4-FFF2-40B4-BE49-F238E27FC236}">
                <a16:creationId xmlns:a16="http://schemas.microsoft.com/office/drawing/2014/main" id="{E5293576-6914-3F48-A5C1-8FD24E7C90CA}"/>
              </a:ext>
            </a:extLst>
          </p:cNvPr>
          <p:cNvSpPr/>
          <p:nvPr/>
        </p:nvSpPr>
        <p:spPr>
          <a:xfrm>
            <a:off x="1600200" y="2112264"/>
            <a:ext cx="2029968" cy="347472"/>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0AB339-83AB-8B4B-9A5E-B58E3C0476B3}"/>
              </a:ext>
            </a:extLst>
          </p:cNvPr>
          <p:cNvSpPr/>
          <p:nvPr/>
        </p:nvSpPr>
        <p:spPr>
          <a:xfrm>
            <a:off x="2587475" y="2520696"/>
            <a:ext cx="5114544" cy="347472"/>
          </a:xfrm>
          <a:prstGeom prst="roundRect">
            <a:avLst/>
          </a:prstGeom>
          <a:solidFill>
            <a:srgbClr val="FF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5B82D54-C1FF-BE42-BA5B-9BC66BAF317E}"/>
              </a:ext>
            </a:extLst>
          </p:cNvPr>
          <p:cNvSpPr/>
          <p:nvPr/>
        </p:nvSpPr>
        <p:spPr>
          <a:xfrm>
            <a:off x="5394960" y="4794634"/>
            <a:ext cx="3310128" cy="336739"/>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7DEF584-3F20-8A43-9166-E417DF63EAF7}"/>
              </a:ext>
            </a:extLst>
          </p:cNvPr>
          <p:cNvSpPr/>
          <p:nvPr/>
        </p:nvSpPr>
        <p:spPr>
          <a:xfrm>
            <a:off x="5394960" y="5266310"/>
            <a:ext cx="3756561" cy="336739"/>
          </a:xfrm>
          <a:prstGeom prst="roundRect">
            <a:avLst/>
          </a:prstGeom>
          <a:solidFill>
            <a:srgbClr val="FF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172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4511-C9FF-974C-8913-EFD2EF158C8E}"/>
              </a:ext>
            </a:extLst>
          </p:cNvPr>
          <p:cNvSpPr>
            <a:spLocks noGrp="1"/>
          </p:cNvSpPr>
          <p:nvPr>
            <p:ph type="title"/>
          </p:nvPr>
        </p:nvSpPr>
        <p:spPr/>
        <p:txBody>
          <a:bodyPr/>
          <a:lstStyle/>
          <a:p>
            <a:r>
              <a:rPr lang="en-US" dirty="0"/>
              <a:t>LSTM Networks Step-by-Step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C5537C-AB71-4E4B-B15D-AFA0BC230E70}"/>
                  </a:ext>
                </a:extLst>
              </p:cNvPr>
              <p:cNvSpPr>
                <a:spLocks noGrp="1"/>
              </p:cNvSpPr>
              <p:nvPr>
                <p:ph idx="1"/>
              </p:nvPr>
            </p:nvSpPr>
            <p:spPr/>
            <p:txBody>
              <a:bodyPr>
                <a:normAutofit/>
              </a:bodyPr>
              <a:lstStyle/>
              <a:p>
                <a:pPr marL="514350" indent="-514350">
                  <a:buFont typeface="+mj-lt"/>
                  <a:buAutoNum type="arabicPeriod" startAt="3"/>
                </a:pPr>
                <a:r>
                  <a:rPr lang="en-US" sz="3200" dirty="0"/>
                  <a:t>Do the update</a:t>
                </a:r>
              </a:p>
              <a:p>
                <a:pPr lvl="1"/>
                <a:r>
                  <a:rPr lang="en-US" sz="2400" dirty="0"/>
                  <a:t>Multiply old state by f</a:t>
                </a:r>
                <a:r>
                  <a:rPr lang="en-US" sz="2400" baseline="-25000" dirty="0"/>
                  <a:t>t </a:t>
                </a:r>
                <a:r>
                  <a:rPr lang="en-US" sz="2400" dirty="0"/>
                  <a:t>(to forget things)</a:t>
                </a:r>
                <a:endParaRPr lang="en-US" sz="2400" baseline="-25000" dirty="0"/>
              </a:p>
              <a:p>
                <a:pPr lvl="1"/>
                <a:r>
                  <a:rPr lang="en-US" sz="2400" dirty="0"/>
                  <a:t>Add i</a:t>
                </a:r>
                <a:r>
                  <a:rPr lang="en-US" sz="2400" baseline="-25000" dirty="0"/>
                  <a:t>t</a:t>
                </a:r>
                <a:r>
                  <a:rPr lang="en-US" sz="2400" dirty="0"/>
                  <a:t> * </a:t>
                </a:r>
                <a14:m>
                  <m:oMath xmlns:m="http://schemas.openxmlformats.org/officeDocument/2006/math">
                    <m:acc>
                      <m:accPr>
                        <m:chr m:val="̃"/>
                        <m:ctrlPr>
                          <a:rPr lang="en-US" sz="2400" i="1" dirty="0" smtClean="0">
                            <a:latin typeface="Cambria Math" panose="02040503050406030204" pitchFamily="18" charset="0"/>
                          </a:rPr>
                        </m:ctrlPr>
                      </m:accPr>
                      <m:e>
                        <m:r>
                          <a:rPr lang="en-US" sz="2400" b="0" i="1" dirty="0" smtClean="0">
                            <a:latin typeface="Cambria Math" panose="02040503050406030204" pitchFamily="18" charset="0"/>
                          </a:rPr>
                          <m:t>𝐶</m:t>
                        </m:r>
                      </m:e>
                    </m:acc>
                  </m:oMath>
                </a14:m>
                <a:r>
                  <a:rPr lang="en-US" sz="2400" baseline="-25000" dirty="0"/>
                  <a:t>t </a:t>
                </a:r>
                <a:r>
                  <a:rPr lang="en-US" sz="2400" dirty="0"/>
                  <a:t>(the new candidate values, scaled by how much we want to update each state value)</a:t>
                </a:r>
              </a:p>
              <a:p>
                <a:pPr lvl="1"/>
                <a:r>
                  <a:rPr lang="en-US" sz="2400" dirty="0"/>
                  <a:t>E.g., drop info about old subject’s gender, add new info about gender</a:t>
                </a:r>
              </a:p>
            </p:txBody>
          </p:sp>
        </mc:Choice>
        <mc:Fallback xmlns="">
          <p:sp>
            <p:nvSpPr>
              <p:cNvPr id="3" name="Content Placeholder 2">
                <a:extLst>
                  <a:ext uri="{FF2B5EF4-FFF2-40B4-BE49-F238E27FC236}">
                    <a16:creationId xmlns:a16="http://schemas.microsoft.com/office/drawing/2014/main" id="{C1C5537C-AB71-4E4B-B15D-AFA0BC230E70}"/>
                  </a:ext>
                </a:extLst>
              </p:cNvPr>
              <p:cNvSpPr>
                <a:spLocks noGrp="1" noRot="1" noChangeAspect="1" noMove="1" noResize="1" noEditPoints="1" noAdjustHandles="1" noChangeArrowheads="1" noChangeShapeType="1" noTextEdit="1"/>
              </p:cNvSpPr>
              <p:nvPr>
                <p:ph idx="1"/>
              </p:nvPr>
            </p:nvSpPr>
            <p:spPr>
              <a:blipFill>
                <a:blip r:embed="rId2"/>
                <a:stretch>
                  <a:fillRect l="-2522" t="-3047"/>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2262A17-F6D5-724F-AE76-CEB559EC04F3}"/>
              </a:ext>
            </a:extLst>
          </p:cNvPr>
          <p:cNvGrpSpPr/>
          <p:nvPr/>
        </p:nvGrpSpPr>
        <p:grpSpPr>
          <a:xfrm>
            <a:off x="2779286" y="3839809"/>
            <a:ext cx="7255220" cy="2653066"/>
            <a:chOff x="1572278" y="3523897"/>
            <a:chExt cx="7255220" cy="2653066"/>
          </a:xfrm>
        </p:grpSpPr>
        <p:pic>
          <p:nvPicPr>
            <p:cNvPr id="5" name="Picture 4">
              <a:extLst>
                <a:ext uri="{FF2B5EF4-FFF2-40B4-BE49-F238E27FC236}">
                  <a16:creationId xmlns:a16="http://schemas.microsoft.com/office/drawing/2014/main" id="{AC975360-4C42-0F4F-961E-60EC4F88F951}"/>
                </a:ext>
              </a:extLst>
            </p:cNvPr>
            <p:cNvPicPr>
              <a:picLocks noChangeAspect="1"/>
            </p:cNvPicPr>
            <p:nvPr/>
          </p:nvPicPr>
          <p:blipFill rotWithShape="1">
            <a:blip r:embed="rId3"/>
            <a:srcRect l="17060" t="36551" r="45241" b="40534"/>
            <a:stretch/>
          </p:blipFill>
          <p:spPr>
            <a:xfrm>
              <a:off x="1572278" y="3523897"/>
              <a:ext cx="7255220" cy="2653066"/>
            </a:xfrm>
            <a:prstGeom prst="rect">
              <a:avLst/>
            </a:prstGeom>
          </p:spPr>
        </p:pic>
        <p:sp>
          <p:nvSpPr>
            <p:cNvPr id="11" name="TextBox 10">
              <a:extLst>
                <a:ext uri="{FF2B5EF4-FFF2-40B4-BE49-F238E27FC236}">
                  <a16:creationId xmlns:a16="http://schemas.microsoft.com/office/drawing/2014/main" id="{ADF61454-FFE5-9543-903E-E98A5A44A097}"/>
                </a:ext>
              </a:extLst>
            </p:cNvPr>
            <p:cNvSpPr txBox="1"/>
            <p:nvPr/>
          </p:nvSpPr>
          <p:spPr>
            <a:xfrm>
              <a:off x="6510528" y="5120640"/>
              <a:ext cx="747384" cy="369332"/>
            </a:xfrm>
            <a:prstGeom prst="rect">
              <a:avLst/>
            </a:prstGeom>
            <a:noFill/>
          </p:spPr>
          <p:txBody>
            <a:bodyPr wrap="none" rtlCol="0">
              <a:spAutoFit/>
            </a:bodyPr>
            <a:lstStyle/>
            <a:p>
              <a:r>
                <a:rPr lang="en-US" dirty="0"/>
                <a:t>forget</a:t>
              </a:r>
            </a:p>
          </p:txBody>
        </p:sp>
        <p:sp>
          <p:nvSpPr>
            <p:cNvPr id="12" name="TextBox 11">
              <a:extLst>
                <a:ext uri="{FF2B5EF4-FFF2-40B4-BE49-F238E27FC236}">
                  <a16:creationId xmlns:a16="http://schemas.microsoft.com/office/drawing/2014/main" id="{E414F6E4-7EB6-134D-AF45-E862A2B0F7A2}"/>
                </a:ext>
              </a:extLst>
            </p:cNvPr>
            <p:cNvSpPr txBox="1"/>
            <p:nvPr/>
          </p:nvSpPr>
          <p:spPr>
            <a:xfrm>
              <a:off x="7869936" y="4481098"/>
              <a:ext cx="585866" cy="369332"/>
            </a:xfrm>
            <a:prstGeom prst="rect">
              <a:avLst/>
            </a:prstGeom>
            <a:noFill/>
          </p:spPr>
          <p:txBody>
            <a:bodyPr wrap="none" rtlCol="0">
              <a:spAutoFit/>
            </a:bodyPr>
            <a:lstStyle/>
            <a:p>
              <a:r>
                <a:rPr lang="en-US" dirty="0"/>
                <a:t>new</a:t>
              </a:r>
            </a:p>
          </p:txBody>
        </p:sp>
      </p:grpSp>
    </p:spTree>
    <p:extLst>
      <p:ext uri="{BB962C8B-B14F-4D97-AF65-F5344CB8AC3E}">
        <p14:creationId xmlns:p14="http://schemas.microsoft.com/office/powerpoint/2010/main" val="1463207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4511-C9FF-974C-8913-EFD2EF158C8E}"/>
              </a:ext>
            </a:extLst>
          </p:cNvPr>
          <p:cNvSpPr>
            <a:spLocks noGrp="1"/>
          </p:cNvSpPr>
          <p:nvPr>
            <p:ph type="title"/>
          </p:nvPr>
        </p:nvSpPr>
        <p:spPr/>
        <p:txBody>
          <a:bodyPr/>
          <a:lstStyle/>
          <a:p>
            <a:r>
              <a:rPr lang="en-US" dirty="0"/>
              <a:t>LSTM Networks Step-by-Step</a:t>
            </a:r>
          </a:p>
        </p:txBody>
      </p:sp>
      <p:sp>
        <p:nvSpPr>
          <p:cNvPr id="3" name="Content Placeholder 2">
            <a:extLst>
              <a:ext uri="{FF2B5EF4-FFF2-40B4-BE49-F238E27FC236}">
                <a16:creationId xmlns:a16="http://schemas.microsoft.com/office/drawing/2014/main" id="{C1C5537C-AB71-4E4B-B15D-AFA0BC230E70}"/>
              </a:ext>
            </a:extLst>
          </p:cNvPr>
          <p:cNvSpPr>
            <a:spLocks noGrp="1"/>
          </p:cNvSpPr>
          <p:nvPr>
            <p:ph idx="1"/>
          </p:nvPr>
        </p:nvSpPr>
        <p:spPr/>
        <p:txBody>
          <a:bodyPr>
            <a:normAutofit/>
          </a:bodyPr>
          <a:lstStyle/>
          <a:p>
            <a:pPr marL="514350" indent="-514350">
              <a:buFont typeface="+mj-lt"/>
              <a:buAutoNum type="arabicPeriod" startAt="4"/>
            </a:pPr>
            <a:r>
              <a:rPr lang="en-US" sz="2800" dirty="0"/>
              <a:t>Decide the output based on cell state, but a filtered version</a:t>
            </a:r>
          </a:p>
          <a:p>
            <a:pPr lvl="1"/>
            <a:r>
              <a:rPr lang="en-US" sz="2400" dirty="0"/>
              <a:t>A layer decides what parts of the cell state we’re outputting</a:t>
            </a:r>
          </a:p>
          <a:p>
            <a:pPr lvl="1"/>
            <a:r>
              <a:rPr lang="en-US" sz="2400" dirty="0"/>
              <a:t>Another layer pushes the cell state to be between certain numbers</a:t>
            </a:r>
          </a:p>
          <a:p>
            <a:pPr lvl="1"/>
            <a:r>
              <a:rPr lang="en-US" sz="2400" dirty="0"/>
              <a:t>E.g., for the language model, since it just saw a new subject, it might want to output information relevant to a verb such as whether the subject is SG/PL</a:t>
            </a:r>
          </a:p>
        </p:txBody>
      </p:sp>
      <p:pic>
        <p:nvPicPr>
          <p:cNvPr id="6" name="Picture 5">
            <a:extLst>
              <a:ext uri="{FF2B5EF4-FFF2-40B4-BE49-F238E27FC236}">
                <a16:creationId xmlns:a16="http://schemas.microsoft.com/office/drawing/2014/main" id="{2EA43D94-E034-E945-B3BF-CA78367E11E4}"/>
              </a:ext>
            </a:extLst>
          </p:cNvPr>
          <p:cNvPicPr>
            <a:picLocks noChangeAspect="1"/>
          </p:cNvPicPr>
          <p:nvPr/>
        </p:nvPicPr>
        <p:blipFill rotWithShape="1">
          <a:blip r:embed="rId2"/>
          <a:srcRect l="16899" t="16533" r="42514" b="60267"/>
          <a:stretch/>
        </p:blipFill>
        <p:spPr>
          <a:xfrm>
            <a:off x="2074316" y="3854989"/>
            <a:ext cx="8043368" cy="2765902"/>
          </a:xfrm>
          <a:prstGeom prst="rect">
            <a:avLst/>
          </a:prstGeom>
        </p:spPr>
      </p:pic>
      <p:sp>
        <p:nvSpPr>
          <p:cNvPr id="10" name="Rounded Rectangle 9">
            <a:extLst>
              <a:ext uri="{FF2B5EF4-FFF2-40B4-BE49-F238E27FC236}">
                <a16:creationId xmlns:a16="http://schemas.microsoft.com/office/drawing/2014/main" id="{4039E0A9-4F75-D246-82FC-799B38CE87F7}"/>
              </a:ext>
            </a:extLst>
          </p:cNvPr>
          <p:cNvSpPr/>
          <p:nvPr/>
        </p:nvSpPr>
        <p:spPr>
          <a:xfrm>
            <a:off x="1606296" y="2082862"/>
            <a:ext cx="2029968" cy="347472"/>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09302E4-E2C1-914C-9505-8E3C5F0A0871}"/>
              </a:ext>
            </a:extLst>
          </p:cNvPr>
          <p:cNvSpPr/>
          <p:nvPr/>
        </p:nvSpPr>
        <p:spPr>
          <a:xfrm>
            <a:off x="7626096" y="5240448"/>
            <a:ext cx="1207008" cy="459678"/>
          </a:xfrm>
          <a:prstGeom prst="roundRect">
            <a:avLst/>
          </a:prstGeom>
          <a:solidFill>
            <a:srgbClr val="FF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04E27AA5-DD4F-D24F-AC67-32F9C254F382}"/>
              </a:ext>
            </a:extLst>
          </p:cNvPr>
          <p:cNvSpPr/>
          <p:nvPr/>
        </p:nvSpPr>
        <p:spPr>
          <a:xfrm>
            <a:off x="6531864" y="4752402"/>
            <a:ext cx="3380232" cy="459678"/>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9302E4-E2C1-914C-9505-8E3C5F0A0871}"/>
              </a:ext>
            </a:extLst>
          </p:cNvPr>
          <p:cNvSpPr/>
          <p:nvPr/>
        </p:nvSpPr>
        <p:spPr>
          <a:xfrm>
            <a:off x="1606296" y="2430334"/>
            <a:ext cx="1758696" cy="428832"/>
          </a:xfrm>
          <a:prstGeom prst="roundRect">
            <a:avLst/>
          </a:prstGeom>
          <a:solidFill>
            <a:srgbClr val="FF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947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3C9B-EF06-D740-80C5-360D84EF3EFA}"/>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2719C4A9-B936-484E-AB5F-FF33C677ABE1}"/>
              </a:ext>
            </a:extLst>
          </p:cNvPr>
          <p:cNvSpPr>
            <a:spLocks noGrp="1"/>
          </p:cNvSpPr>
          <p:nvPr>
            <p:ph idx="1"/>
          </p:nvPr>
        </p:nvSpPr>
        <p:spPr/>
        <p:txBody>
          <a:bodyPr/>
          <a:lstStyle/>
          <a:p>
            <a:r>
              <a:rPr lang="en-US" dirty="0"/>
              <a:t>(1) forget, (2) add, (3) update, (4) output</a:t>
            </a:r>
          </a:p>
        </p:txBody>
      </p:sp>
      <p:pic>
        <p:nvPicPr>
          <p:cNvPr id="5" name="Picture 4">
            <a:extLst>
              <a:ext uri="{FF2B5EF4-FFF2-40B4-BE49-F238E27FC236}">
                <a16:creationId xmlns:a16="http://schemas.microsoft.com/office/drawing/2014/main" id="{542DCC1D-34B5-3F4E-8DC8-AD22BA0F9B4F}"/>
              </a:ext>
            </a:extLst>
          </p:cNvPr>
          <p:cNvPicPr>
            <a:picLocks noChangeAspect="1"/>
          </p:cNvPicPr>
          <p:nvPr/>
        </p:nvPicPr>
        <p:blipFill rotWithShape="1">
          <a:blip r:embed="rId2"/>
          <a:srcRect l="16356" t="20000" r="40419" b="52592"/>
          <a:stretch/>
        </p:blipFill>
        <p:spPr>
          <a:xfrm>
            <a:off x="2367301" y="2688146"/>
            <a:ext cx="7786581" cy="2970139"/>
          </a:xfrm>
          <a:prstGeom prst="rect">
            <a:avLst/>
          </a:prstGeom>
        </p:spPr>
      </p:pic>
    </p:spTree>
    <p:extLst>
      <p:ext uri="{BB962C8B-B14F-4D97-AF65-F5344CB8AC3E}">
        <p14:creationId xmlns:p14="http://schemas.microsoft.com/office/powerpoint/2010/main" val="1682636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631B-2646-B74E-83A5-5A1D47011BDC}"/>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094C817C-20D6-6D41-B21B-AD87C3CA804A}"/>
              </a:ext>
            </a:extLst>
          </p:cNvPr>
          <p:cNvSpPr>
            <a:spLocks noGrp="1"/>
          </p:cNvSpPr>
          <p:nvPr>
            <p:ph idx="1"/>
          </p:nvPr>
        </p:nvSpPr>
        <p:spPr/>
        <p:txBody>
          <a:bodyPr/>
          <a:lstStyle/>
          <a:p>
            <a:r>
              <a:rPr lang="en-US" dirty="0"/>
              <a:t>A lot of variants:</a:t>
            </a:r>
          </a:p>
          <a:p>
            <a:r>
              <a:rPr lang="en-US" dirty="0"/>
              <a:t>Add “peephole connections” – letting gate layers look at the cell state (Gers &amp; Schmidhuber, 2000)</a:t>
            </a:r>
          </a:p>
        </p:txBody>
      </p:sp>
      <p:pic>
        <p:nvPicPr>
          <p:cNvPr id="5" name="Picture 4">
            <a:extLst>
              <a:ext uri="{FF2B5EF4-FFF2-40B4-BE49-F238E27FC236}">
                <a16:creationId xmlns:a16="http://schemas.microsoft.com/office/drawing/2014/main" id="{39B55CDC-76B2-594C-92B1-68B323AA64CC}"/>
              </a:ext>
            </a:extLst>
          </p:cNvPr>
          <p:cNvPicPr>
            <a:picLocks noChangeAspect="1"/>
          </p:cNvPicPr>
          <p:nvPr/>
        </p:nvPicPr>
        <p:blipFill rotWithShape="1">
          <a:blip r:embed="rId2"/>
          <a:srcRect l="17060" t="20267" r="39947" b="56534"/>
          <a:stretch/>
        </p:blipFill>
        <p:spPr>
          <a:xfrm>
            <a:off x="1376928" y="3429000"/>
            <a:ext cx="9438144" cy="3063875"/>
          </a:xfrm>
          <a:prstGeom prst="rect">
            <a:avLst/>
          </a:prstGeom>
        </p:spPr>
      </p:pic>
    </p:spTree>
    <p:extLst>
      <p:ext uri="{BB962C8B-B14F-4D97-AF65-F5344CB8AC3E}">
        <p14:creationId xmlns:p14="http://schemas.microsoft.com/office/powerpoint/2010/main" val="3516941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734E3-432B-D443-9A32-C4C493EA4828}"/>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44948623-650A-3D4C-8B64-DB02E1F0D630}"/>
              </a:ext>
            </a:extLst>
          </p:cNvPr>
          <p:cNvSpPr>
            <a:spLocks noGrp="1"/>
          </p:cNvSpPr>
          <p:nvPr>
            <p:ph idx="1"/>
          </p:nvPr>
        </p:nvSpPr>
        <p:spPr/>
        <p:txBody>
          <a:bodyPr/>
          <a:lstStyle/>
          <a:p>
            <a:r>
              <a:rPr lang="en-US" dirty="0"/>
              <a:t>Use coupled forget and input gates:</a:t>
            </a:r>
          </a:p>
          <a:p>
            <a:pPr lvl="1"/>
            <a:r>
              <a:rPr lang="en-US" dirty="0"/>
              <a:t>Decide what to forget and what to add jointly e.g., we’re only forgetting something when we’re going to input something in its place – or we only input new values to the state when we </a:t>
            </a:r>
            <a:r>
              <a:rPr lang="en-US"/>
              <a:t>forget something older</a:t>
            </a:r>
            <a:endParaRPr lang="en-US" dirty="0"/>
          </a:p>
        </p:txBody>
      </p:sp>
      <p:pic>
        <p:nvPicPr>
          <p:cNvPr id="5" name="Picture 4">
            <a:extLst>
              <a:ext uri="{FF2B5EF4-FFF2-40B4-BE49-F238E27FC236}">
                <a16:creationId xmlns:a16="http://schemas.microsoft.com/office/drawing/2014/main" id="{120AD126-0507-E14B-8E30-081B9F6EAA2B}"/>
              </a:ext>
            </a:extLst>
          </p:cNvPr>
          <p:cNvPicPr>
            <a:picLocks noChangeAspect="1"/>
          </p:cNvPicPr>
          <p:nvPr/>
        </p:nvPicPr>
        <p:blipFill rotWithShape="1">
          <a:blip r:embed="rId2"/>
          <a:srcRect l="15911" t="19630" r="40864" b="57037"/>
          <a:stretch/>
        </p:blipFill>
        <p:spPr>
          <a:xfrm>
            <a:off x="1865009" y="3429000"/>
            <a:ext cx="8461981" cy="2747963"/>
          </a:xfrm>
          <a:prstGeom prst="rect">
            <a:avLst/>
          </a:prstGeom>
        </p:spPr>
      </p:pic>
    </p:spTree>
    <p:extLst>
      <p:ext uri="{BB962C8B-B14F-4D97-AF65-F5344CB8AC3E}">
        <p14:creationId xmlns:p14="http://schemas.microsoft.com/office/powerpoint/2010/main" val="1443009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E90A-D441-8743-9A74-D8423102630E}"/>
              </a:ext>
            </a:extLst>
          </p:cNvPr>
          <p:cNvSpPr>
            <a:spLocks noGrp="1"/>
          </p:cNvSpPr>
          <p:nvPr>
            <p:ph type="title"/>
          </p:nvPr>
        </p:nvSpPr>
        <p:spPr/>
        <p:txBody>
          <a:bodyPr/>
          <a:lstStyle/>
          <a:p>
            <a:r>
              <a:rPr lang="en-US" dirty="0"/>
              <a:t>LSTM Networks</a:t>
            </a:r>
          </a:p>
        </p:txBody>
      </p:sp>
      <p:sp>
        <p:nvSpPr>
          <p:cNvPr id="3" name="Content Placeholder 2">
            <a:extLst>
              <a:ext uri="{FF2B5EF4-FFF2-40B4-BE49-F238E27FC236}">
                <a16:creationId xmlns:a16="http://schemas.microsoft.com/office/drawing/2014/main" id="{F420B344-49C2-B043-951E-7BF2547736B7}"/>
              </a:ext>
            </a:extLst>
          </p:cNvPr>
          <p:cNvSpPr>
            <a:spLocks noGrp="1"/>
          </p:cNvSpPr>
          <p:nvPr>
            <p:ph idx="1"/>
          </p:nvPr>
        </p:nvSpPr>
        <p:spPr/>
        <p:txBody>
          <a:bodyPr>
            <a:normAutofit/>
          </a:bodyPr>
          <a:lstStyle/>
          <a:p>
            <a:r>
              <a:rPr lang="en-US" sz="3600" dirty="0"/>
              <a:t>Gated Recurrent Unit (GRU)</a:t>
            </a:r>
          </a:p>
          <a:p>
            <a:pPr lvl="1"/>
            <a:r>
              <a:rPr lang="en-US" sz="2800" dirty="0"/>
              <a:t>Combines forget and input gates into a single “update gate”</a:t>
            </a:r>
          </a:p>
          <a:p>
            <a:pPr lvl="1"/>
            <a:r>
              <a:rPr lang="en-US" sz="2800" dirty="0"/>
              <a:t>Merges the cell state and hidden state</a:t>
            </a:r>
          </a:p>
          <a:p>
            <a:pPr lvl="1"/>
            <a:r>
              <a:rPr lang="en-US" sz="2800" dirty="0"/>
              <a:t>Resulting model is simpler than standard LSTM</a:t>
            </a:r>
          </a:p>
        </p:txBody>
      </p:sp>
      <p:pic>
        <p:nvPicPr>
          <p:cNvPr id="5" name="Picture 4">
            <a:extLst>
              <a:ext uri="{FF2B5EF4-FFF2-40B4-BE49-F238E27FC236}">
                <a16:creationId xmlns:a16="http://schemas.microsoft.com/office/drawing/2014/main" id="{E95A0EAD-260F-C142-906A-321C7DD46E0D}"/>
              </a:ext>
            </a:extLst>
          </p:cNvPr>
          <p:cNvPicPr>
            <a:picLocks noChangeAspect="1"/>
          </p:cNvPicPr>
          <p:nvPr/>
        </p:nvPicPr>
        <p:blipFill rotWithShape="1">
          <a:blip r:embed="rId2"/>
          <a:srcRect l="16846" t="24652" r="41801" b="52296"/>
          <a:stretch/>
        </p:blipFill>
        <p:spPr>
          <a:xfrm>
            <a:off x="1557396" y="3500234"/>
            <a:ext cx="9537324" cy="3198163"/>
          </a:xfrm>
          <a:prstGeom prst="rect">
            <a:avLst/>
          </a:prstGeom>
        </p:spPr>
      </p:pic>
    </p:spTree>
    <p:extLst>
      <p:ext uri="{BB962C8B-B14F-4D97-AF65-F5344CB8AC3E}">
        <p14:creationId xmlns:p14="http://schemas.microsoft.com/office/powerpoint/2010/main" val="4135002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0789" y="2231124"/>
            <a:ext cx="10350422" cy="632609"/>
          </a:xfrm>
        </p:spPr>
        <p:txBody>
          <a:bodyPr/>
          <a:lstStyle/>
          <a:p>
            <a:pPr algn="ctr"/>
            <a:r>
              <a:rPr lang="en-US" sz="4794" dirty="0"/>
              <a:t>Sequence to Sequence Network</a:t>
            </a:r>
          </a:p>
        </p:txBody>
      </p:sp>
      <p:sp>
        <p:nvSpPr>
          <p:cNvPr id="3" name="Subtitle 2"/>
          <p:cNvSpPr>
            <a:spLocks noGrp="1"/>
          </p:cNvSpPr>
          <p:nvPr>
            <p:ph type="subTitle" idx="4"/>
          </p:nvPr>
        </p:nvSpPr>
        <p:spPr>
          <a:xfrm>
            <a:off x="1834063" y="3840480"/>
            <a:ext cx="8523875" cy="1475506"/>
          </a:xfrm>
        </p:spPr>
        <p:txBody>
          <a:bodyPr/>
          <a:lstStyle/>
          <a:p>
            <a:r>
              <a:rPr lang="en-US" dirty="0"/>
              <a:t>From: John Hewitt, Reno Kriz, and Graham Neubig’s Neural Machine Translation and Sequence-to-sequence Models: A Tutorial</a:t>
            </a:r>
          </a:p>
          <a:p>
            <a:r>
              <a:rPr lang="en-US" dirty="0"/>
              <a:t>https://arxiv.org/pdf/1703.01619.pdf</a:t>
            </a:r>
          </a:p>
          <a:p>
            <a:endParaRPr lang="en-US" dirty="0"/>
          </a:p>
        </p:txBody>
      </p:sp>
    </p:spTree>
    <p:extLst>
      <p:ext uri="{BB962C8B-B14F-4D97-AF65-F5344CB8AC3E}">
        <p14:creationId xmlns:p14="http://schemas.microsoft.com/office/powerpoint/2010/main" val="159128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Part-of-Speech Tagging</a:t>
            </a:r>
          </a:p>
        </p:txBody>
      </p:sp>
      <p:sp>
        <p:nvSpPr>
          <p:cNvPr id="44035" name="Rectangle 3"/>
          <p:cNvSpPr>
            <a:spLocks noGrp="1" noChangeArrowheads="1"/>
          </p:cNvSpPr>
          <p:nvPr>
            <p:ph type="body" idx="1"/>
          </p:nvPr>
        </p:nvSpPr>
        <p:spPr>
          <a:xfrm>
            <a:off x="1097281" y="1371601"/>
            <a:ext cx="10058401" cy="5326796"/>
          </a:xfrm>
        </p:spPr>
        <p:txBody>
          <a:bodyPr>
            <a:normAutofit/>
          </a:bodyPr>
          <a:lstStyle/>
          <a:p>
            <a:r>
              <a:rPr lang="en-US" dirty="0"/>
              <a:t>Assigning a part-of-speech to each word in a text. </a:t>
            </a:r>
          </a:p>
          <a:p>
            <a:r>
              <a:rPr lang="en-US" dirty="0"/>
              <a:t>Words often have more than one POS. </a:t>
            </a:r>
          </a:p>
          <a:p>
            <a:r>
              <a:rPr lang="en-US" b="1" dirty="0"/>
              <a:t>book</a:t>
            </a:r>
            <a:r>
              <a:rPr lang="en-US" dirty="0"/>
              <a:t>:</a:t>
            </a:r>
          </a:p>
          <a:p>
            <a:pPr marL="515938" indent="-344488">
              <a:buFont typeface="Arial" panose="020B0604020202020204" pitchFamily="34" charset="0"/>
              <a:buChar char="•"/>
            </a:pPr>
            <a:r>
              <a:rPr lang="en-US" dirty="0"/>
              <a:t>VERB: (</a:t>
            </a:r>
            <a:r>
              <a:rPr lang="en-US" b="1" i="1" dirty="0"/>
              <a:t>Book</a:t>
            </a:r>
            <a:r>
              <a:rPr lang="en-US" i="1" dirty="0"/>
              <a:t> that flight</a:t>
            </a:r>
            <a:r>
              <a:rPr lang="en-US" dirty="0"/>
              <a:t>) </a:t>
            </a:r>
          </a:p>
          <a:p>
            <a:pPr marL="515938" indent="-344488">
              <a:buFont typeface="Arial" panose="020B0604020202020204" pitchFamily="34" charset="0"/>
              <a:buChar char="•"/>
            </a:pPr>
            <a:r>
              <a:rPr lang="en-US" dirty="0"/>
              <a:t>NOUN: (</a:t>
            </a:r>
            <a:r>
              <a:rPr lang="en-US" i="1" dirty="0"/>
              <a:t>Hand me that </a:t>
            </a:r>
            <a:r>
              <a:rPr lang="en-US" b="1" i="1" dirty="0"/>
              <a:t>book</a:t>
            </a:r>
            <a:r>
              <a:rPr lang="en-US" dirty="0"/>
              <a:t>).</a:t>
            </a:r>
          </a:p>
        </p:txBody>
      </p:sp>
    </p:spTree>
    <p:extLst>
      <p:ext uri="{BB962C8B-B14F-4D97-AF65-F5344CB8AC3E}">
        <p14:creationId xmlns:p14="http://schemas.microsoft.com/office/powerpoint/2010/main" val="3934058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311941" y="689184"/>
            <a:ext cx="11263694" cy="584134"/>
          </a:xfrm>
          <a:prstGeom prst="rect">
            <a:avLst/>
          </a:prstGeom>
          <a:solidFill>
            <a:schemeClr val="bg1"/>
          </a:solidFill>
        </p:spPr>
        <p:txBody>
          <a:bodyPr wrap="square" rtlCol="0">
            <a:spAutoFit/>
          </a:bodyPr>
          <a:lstStyle/>
          <a:p>
            <a:r>
              <a:rPr lang="en-US" sz="3196" dirty="0"/>
              <a:t>RNN for </a:t>
            </a:r>
            <a:r>
              <a:rPr lang="en-US" sz="3196"/>
              <a:t>language modeling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311941" y="689184"/>
            <a:ext cx="11263694" cy="584134"/>
          </a:xfrm>
          <a:prstGeom prst="rect">
            <a:avLst/>
          </a:prstGeom>
          <a:solidFill>
            <a:schemeClr val="bg1"/>
          </a:solidFill>
        </p:spPr>
        <p:txBody>
          <a:bodyPr wrap="square" rtlCol="0">
            <a:spAutoFit/>
          </a:bodyPr>
          <a:lstStyle/>
          <a:p>
            <a:r>
              <a:rPr lang="en-US" sz="3196" dirty="0"/>
              <a:t>RNN for </a:t>
            </a:r>
            <a:r>
              <a:rPr lang="en-US" sz="3196"/>
              <a:t>language modeling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311941" y="689184"/>
            <a:ext cx="11263694" cy="584134"/>
          </a:xfrm>
          <a:prstGeom prst="rect">
            <a:avLst/>
          </a:prstGeom>
          <a:solidFill>
            <a:schemeClr val="bg1"/>
          </a:solidFill>
        </p:spPr>
        <p:txBody>
          <a:bodyPr wrap="square" rtlCol="0">
            <a:spAutoFit/>
          </a:bodyPr>
          <a:lstStyle/>
          <a:p>
            <a:r>
              <a:rPr lang="en-US" sz="3196" dirty="0"/>
              <a:t>RNN for </a:t>
            </a:r>
            <a:r>
              <a:rPr lang="en-US" sz="3196"/>
              <a:t>language modeling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311941" y="689184"/>
            <a:ext cx="11263694" cy="584134"/>
          </a:xfrm>
          <a:prstGeom prst="rect">
            <a:avLst/>
          </a:prstGeom>
          <a:solidFill>
            <a:schemeClr val="bg1"/>
          </a:solidFill>
        </p:spPr>
        <p:txBody>
          <a:bodyPr wrap="square" rtlCol="0">
            <a:spAutoFit/>
          </a:bodyPr>
          <a:lstStyle/>
          <a:p>
            <a:r>
              <a:rPr lang="en-US" sz="3196" dirty="0"/>
              <a:t>RNN for </a:t>
            </a:r>
            <a:r>
              <a:rPr lang="en-US" sz="3196"/>
              <a:t>language modeling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311941" y="689184"/>
            <a:ext cx="11263694" cy="584134"/>
          </a:xfrm>
          <a:prstGeom prst="rect">
            <a:avLst/>
          </a:prstGeom>
          <a:solidFill>
            <a:schemeClr val="bg1"/>
          </a:solidFill>
        </p:spPr>
        <p:txBody>
          <a:bodyPr wrap="square" rtlCol="0">
            <a:spAutoFit/>
          </a:bodyPr>
          <a:lstStyle/>
          <a:p>
            <a:r>
              <a:rPr lang="en-US" sz="3196" dirty="0"/>
              <a:t>RNN for </a:t>
            </a:r>
            <a:r>
              <a:rPr lang="en-US" sz="3196"/>
              <a:t>language modeling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r>
              <a:rPr lang="en-US" sz="4261" dirty="0"/>
              <a:t> </a:t>
            </a:r>
            <a:endParaRPr sz="2397" dirty="0"/>
          </a:p>
        </p:txBody>
      </p:sp>
      <p:sp>
        <p:nvSpPr>
          <p:cNvPr id="3" name="TextBox 2"/>
          <p:cNvSpPr txBox="1"/>
          <p:nvPr/>
        </p:nvSpPr>
        <p:spPr>
          <a:xfrm>
            <a:off x="7517" y="0"/>
            <a:ext cx="1843774" cy="666208"/>
          </a:xfrm>
          <a:prstGeom prst="rect">
            <a:avLst/>
          </a:prstGeom>
          <a:noFill/>
        </p:spPr>
        <p:txBody>
          <a:bodyPr wrap="none" rtlCol="0">
            <a:spAutoFit/>
          </a:bodyPr>
          <a:lstStyle/>
          <a:p>
            <a:r>
              <a:rPr lang="en-US" sz="3729" dirty="0"/>
              <a:t>Seq2Seq</a:t>
            </a:r>
            <a:endParaRPr lang="en-US" sz="213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7E8C-7175-8745-A027-C2330BD34D5D}"/>
              </a:ext>
            </a:extLst>
          </p:cNvPr>
          <p:cNvSpPr>
            <a:spLocks noGrp="1"/>
          </p:cNvSpPr>
          <p:nvPr>
            <p:ph type="title"/>
          </p:nvPr>
        </p:nvSpPr>
        <p:spPr/>
        <p:txBody>
          <a:bodyPr/>
          <a:lstStyle/>
          <a:p>
            <a:r>
              <a:rPr lang="en-US" dirty="0"/>
              <a:t>Part-of-Speech Tagging</a:t>
            </a:r>
          </a:p>
        </p:txBody>
      </p:sp>
      <p:pic>
        <p:nvPicPr>
          <p:cNvPr id="5" name="Content Placeholder 4">
            <a:extLst>
              <a:ext uri="{FF2B5EF4-FFF2-40B4-BE49-F238E27FC236}">
                <a16:creationId xmlns:a16="http://schemas.microsoft.com/office/drawing/2014/main" id="{D7CFA837-E182-DB46-B235-6F1C23F6E0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2362200"/>
            <a:ext cx="7392490" cy="4198204"/>
          </a:xfrm>
        </p:spPr>
      </p:pic>
      <p:sp>
        <p:nvSpPr>
          <p:cNvPr id="6" name="TextBox 5">
            <a:extLst>
              <a:ext uri="{FF2B5EF4-FFF2-40B4-BE49-F238E27FC236}">
                <a16:creationId xmlns:a16="http://schemas.microsoft.com/office/drawing/2014/main" id="{9DAD0A20-FCE8-AF43-B623-7FD1CE1E3EFB}"/>
              </a:ext>
            </a:extLst>
          </p:cNvPr>
          <p:cNvSpPr txBox="1"/>
          <p:nvPr/>
        </p:nvSpPr>
        <p:spPr>
          <a:xfrm>
            <a:off x="1097280" y="1422112"/>
            <a:ext cx="10337061" cy="584775"/>
          </a:xfrm>
          <a:prstGeom prst="rect">
            <a:avLst/>
          </a:prstGeom>
          <a:noFill/>
        </p:spPr>
        <p:txBody>
          <a:bodyPr wrap="none" rtlCol="0">
            <a:spAutoFit/>
          </a:bodyPr>
          <a:lstStyle/>
          <a:p>
            <a:r>
              <a:rPr lang="en-US" sz="3200" dirty="0"/>
              <a:t>Map from sequence x</a:t>
            </a:r>
            <a:r>
              <a:rPr lang="en-US" sz="3200" baseline="-25000" dirty="0"/>
              <a:t>1</a:t>
            </a:r>
            <a:r>
              <a:rPr lang="en-US" sz="3200" dirty="0"/>
              <a:t>,…,</a:t>
            </a:r>
            <a:r>
              <a:rPr lang="en-US" sz="3200" dirty="0" err="1"/>
              <a:t>x</a:t>
            </a:r>
            <a:r>
              <a:rPr lang="en-US" sz="3200" baseline="-25000" dirty="0" err="1"/>
              <a:t>n</a:t>
            </a:r>
            <a:r>
              <a:rPr lang="en-US" sz="3200" dirty="0"/>
              <a:t> of words to y</a:t>
            </a:r>
            <a:r>
              <a:rPr lang="en-US" sz="3200" baseline="-25000" dirty="0"/>
              <a:t>1</a:t>
            </a:r>
            <a:r>
              <a:rPr lang="en-US" sz="3200" dirty="0"/>
              <a:t>,…,</a:t>
            </a:r>
            <a:r>
              <a:rPr lang="en-US" sz="3200" dirty="0" err="1"/>
              <a:t>y</a:t>
            </a:r>
            <a:r>
              <a:rPr lang="en-US" sz="3200" baseline="-25000" dirty="0" err="1"/>
              <a:t>n</a:t>
            </a:r>
            <a:r>
              <a:rPr lang="en-US" sz="3200" dirty="0"/>
              <a:t> of POS tags </a:t>
            </a:r>
          </a:p>
        </p:txBody>
      </p:sp>
    </p:spTree>
    <p:extLst>
      <p:ext uri="{BB962C8B-B14F-4D97-AF65-F5344CB8AC3E}">
        <p14:creationId xmlns:p14="http://schemas.microsoft.com/office/powerpoint/2010/main" val="2080581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4" name="TextBox 3"/>
          <p:cNvSpPr txBox="1"/>
          <p:nvPr/>
        </p:nvSpPr>
        <p:spPr>
          <a:xfrm>
            <a:off x="7517" y="0"/>
            <a:ext cx="1843774" cy="666208"/>
          </a:xfrm>
          <a:prstGeom prst="rect">
            <a:avLst/>
          </a:prstGeom>
          <a:noFill/>
        </p:spPr>
        <p:txBody>
          <a:bodyPr wrap="none" rtlCol="0">
            <a:spAutoFit/>
          </a:bodyPr>
          <a:lstStyle/>
          <a:p>
            <a:r>
              <a:rPr lang="en-US" sz="3729" dirty="0"/>
              <a:t>Seq2Seq</a:t>
            </a:r>
            <a:endParaRPr lang="en-US" sz="213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7517" y="0"/>
            <a:ext cx="1843774" cy="666208"/>
          </a:xfrm>
          <a:prstGeom prst="rect">
            <a:avLst/>
          </a:prstGeom>
          <a:noFill/>
        </p:spPr>
        <p:txBody>
          <a:bodyPr wrap="none" rtlCol="0">
            <a:spAutoFit/>
          </a:bodyPr>
          <a:lstStyle/>
          <a:p>
            <a:r>
              <a:rPr lang="en-US" sz="3729" dirty="0"/>
              <a:t>Seq2Seq</a:t>
            </a:r>
            <a:endParaRPr lang="en-US" sz="213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7517" y="0"/>
            <a:ext cx="1843774" cy="666208"/>
          </a:xfrm>
          <a:prstGeom prst="rect">
            <a:avLst/>
          </a:prstGeom>
          <a:noFill/>
        </p:spPr>
        <p:txBody>
          <a:bodyPr wrap="none" rtlCol="0">
            <a:spAutoFit/>
          </a:bodyPr>
          <a:lstStyle/>
          <a:p>
            <a:r>
              <a:rPr lang="en-US" sz="3729" dirty="0"/>
              <a:t>Seq2Seq</a:t>
            </a:r>
            <a:endParaRPr lang="en-US" sz="213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7517" y="0"/>
            <a:ext cx="1843774" cy="666208"/>
          </a:xfrm>
          <a:prstGeom prst="rect">
            <a:avLst/>
          </a:prstGeom>
          <a:noFill/>
        </p:spPr>
        <p:txBody>
          <a:bodyPr wrap="none" rtlCol="0">
            <a:spAutoFit/>
          </a:bodyPr>
          <a:lstStyle/>
          <a:p>
            <a:r>
              <a:rPr lang="en-US" sz="3729" dirty="0"/>
              <a:t>Seq2Seq</a:t>
            </a:r>
            <a:endParaRPr lang="en-US" sz="213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7517" y="0"/>
            <a:ext cx="1843774" cy="666208"/>
          </a:xfrm>
          <a:prstGeom prst="rect">
            <a:avLst/>
          </a:prstGeom>
          <a:noFill/>
        </p:spPr>
        <p:txBody>
          <a:bodyPr wrap="none" rtlCol="0">
            <a:spAutoFit/>
          </a:bodyPr>
          <a:lstStyle/>
          <a:p>
            <a:r>
              <a:rPr lang="en-US" sz="3729" dirty="0"/>
              <a:t>Seq2Seq</a:t>
            </a:r>
            <a:endParaRPr lang="en-US" sz="213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663A-A9DD-5042-B907-06E63FF6703D}"/>
              </a:ext>
            </a:extLst>
          </p:cNvPr>
          <p:cNvSpPr>
            <a:spLocks noGrp="1"/>
          </p:cNvSpPr>
          <p:nvPr>
            <p:ph type="title"/>
          </p:nvPr>
        </p:nvSpPr>
        <p:spPr/>
        <p:txBody>
          <a:bodyPr/>
          <a:lstStyle/>
          <a:p>
            <a:r>
              <a:rPr lang="en-US" dirty="0"/>
              <a:t>"Universal Dependencies" </a:t>
            </a:r>
            <a:r>
              <a:rPr lang="en-US" dirty="0" err="1"/>
              <a:t>Tagset</a:t>
            </a:r>
            <a:endParaRPr lang="en-US" dirty="0"/>
          </a:p>
        </p:txBody>
      </p:sp>
      <p:pic>
        <p:nvPicPr>
          <p:cNvPr id="5" name="Content Placeholder 4">
            <a:extLst>
              <a:ext uri="{FF2B5EF4-FFF2-40B4-BE49-F238E27FC236}">
                <a16:creationId xmlns:a16="http://schemas.microsoft.com/office/drawing/2014/main" id="{E227E36F-FC19-A64F-B84B-EEF2C985C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981" y="1145184"/>
            <a:ext cx="9957699" cy="5626100"/>
          </a:xfrm>
        </p:spPr>
      </p:pic>
      <p:sp>
        <p:nvSpPr>
          <p:cNvPr id="6" name="TextBox 5">
            <a:extLst>
              <a:ext uri="{FF2B5EF4-FFF2-40B4-BE49-F238E27FC236}">
                <a16:creationId xmlns:a16="http://schemas.microsoft.com/office/drawing/2014/main" id="{F5CD4976-125E-CA45-A1D8-7B750827639E}"/>
              </a:ext>
            </a:extLst>
          </p:cNvPr>
          <p:cNvSpPr txBox="1"/>
          <p:nvPr/>
        </p:nvSpPr>
        <p:spPr>
          <a:xfrm>
            <a:off x="10469477" y="613201"/>
            <a:ext cx="1722523" cy="369332"/>
          </a:xfrm>
          <a:prstGeom prst="rect">
            <a:avLst/>
          </a:prstGeom>
          <a:noFill/>
        </p:spPr>
        <p:txBody>
          <a:bodyPr wrap="none" rtlCol="0">
            <a:spAutoFit/>
          </a:bodyPr>
          <a:lstStyle/>
          <a:p>
            <a:r>
              <a:rPr lang="en-US" dirty="0" err="1"/>
              <a:t>Nivre</a:t>
            </a:r>
            <a:r>
              <a:rPr lang="en-US" dirty="0"/>
              <a:t> et al. 2016</a:t>
            </a:r>
          </a:p>
        </p:txBody>
      </p:sp>
    </p:spTree>
    <p:extLst>
      <p:ext uri="{BB962C8B-B14F-4D97-AF65-F5344CB8AC3E}">
        <p14:creationId xmlns:p14="http://schemas.microsoft.com/office/powerpoint/2010/main" val="6230762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182727"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182727"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AFCB-48E7-3347-97D4-58BCA1335EF3}"/>
              </a:ext>
            </a:extLst>
          </p:cNvPr>
          <p:cNvSpPr>
            <a:spLocks noGrp="1"/>
          </p:cNvSpPr>
          <p:nvPr>
            <p:ph type="title"/>
          </p:nvPr>
        </p:nvSpPr>
        <p:spPr/>
        <p:txBody>
          <a:bodyPr/>
          <a:lstStyle/>
          <a:p>
            <a:r>
              <a:rPr lang="en-US" dirty="0"/>
              <a:t>Sample "Tagged" English sentences</a:t>
            </a:r>
          </a:p>
        </p:txBody>
      </p:sp>
      <p:sp>
        <p:nvSpPr>
          <p:cNvPr id="3" name="Content Placeholder 2">
            <a:extLst>
              <a:ext uri="{FF2B5EF4-FFF2-40B4-BE49-F238E27FC236}">
                <a16:creationId xmlns:a16="http://schemas.microsoft.com/office/drawing/2014/main" id="{48560D7D-AE63-2942-B8C2-D8B08CF6DA5B}"/>
              </a:ext>
            </a:extLst>
          </p:cNvPr>
          <p:cNvSpPr>
            <a:spLocks noGrp="1"/>
          </p:cNvSpPr>
          <p:nvPr>
            <p:ph idx="1"/>
          </p:nvPr>
        </p:nvSpPr>
        <p:spPr/>
        <p:txBody>
          <a:bodyPr/>
          <a:lstStyle/>
          <a:p>
            <a:r>
              <a:rPr lang="en-US" dirty="0"/>
              <a:t>There/</a:t>
            </a:r>
            <a:r>
              <a:rPr lang="en-US" dirty="0">
                <a:solidFill>
                  <a:srgbClr val="FF0000"/>
                </a:solidFill>
              </a:rPr>
              <a:t>PRO</a:t>
            </a:r>
            <a:r>
              <a:rPr lang="en-US" dirty="0"/>
              <a:t> were/</a:t>
            </a:r>
            <a:r>
              <a:rPr lang="en-US" dirty="0">
                <a:solidFill>
                  <a:srgbClr val="FF0000"/>
                </a:solidFill>
              </a:rPr>
              <a:t>VERB</a:t>
            </a:r>
            <a:r>
              <a:rPr lang="en-US" dirty="0"/>
              <a:t> 70/</a:t>
            </a:r>
            <a:r>
              <a:rPr lang="en-US" dirty="0">
                <a:solidFill>
                  <a:srgbClr val="FF0000"/>
                </a:solidFill>
              </a:rPr>
              <a:t>NUM</a:t>
            </a:r>
            <a:r>
              <a:rPr lang="en-US" dirty="0"/>
              <a:t> children/</a:t>
            </a:r>
            <a:r>
              <a:rPr lang="en-US" dirty="0">
                <a:solidFill>
                  <a:srgbClr val="FF0000"/>
                </a:solidFill>
              </a:rPr>
              <a:t>NOUN</a:t>
            </a:r>
            <a:r>
              <a:rPr lang="en-US" dirty="0"/>
              <a:t> there/</a:t>
            </a:r>
            <a:r>
              <a:rPr lang="en-US" dirty="0">
                <a:solidFill>
                  <a:srgbClr val="FF0000"/>
                </a:solidFill>
              </a:rPr>
              <a:t>ADV</a:t>
            </a:r>
            <a:r>
              <a:rPr lang="en-US" dirty="0"/>
              <a:t> ./</a:t>
            </a:r>
            <a:r>
              <a:rPr lang="en-US" dirty="0">
                <a:solidFill>
                  <a:srgbClr val="FF0000"/>
                </a:solidFill>
              </a:rPr>
              <a:t>PUNC</a:t>
            </a:r>
          </a:p>
          <a:p>
            <a:r>
              <a:rPr lang="en-US" dirty="0"/>
              <a:t>Preliminary/</a:t>
            </a:r>
            <a:r>
              <a:rPr lang="en-US" dirty="0">
                <a:solidFill>
                  <a:srgbClr val="FF0000"/>
                </a:solidFill>
              </a:rPr>
              <a:t>ADJ</a:t>
            </a:r>
            <a:r>
              <a:rPr lang="en-US" dirty="0"/>
              <a:t> findings/</a:t>
            </a:r>
            <a:r>
              <a:rPr lang="en-US" dirty="0">
                <a:solidFill>
                  <a:srgbClr val="FF0000"/>
                </a:solidFill>
              </a:rPr>
              <a:t>NOUN</a:t>
            </a:r>
            <a:r>
              <a:rPr lang="en-US" dirty="0"/>
              <a:t> were/</a:t>
            </a:r>
            <a:r>
              <a:rPr lang="en-US" dirty="0">
                <a:solidFill>
                  <a:srgbClr val="FF0000"/>
                </a:solidFill>
              </a:rPr>
              <a:t>AUX</a:t>
            </a:r>
            <a:r>
              <a:rPr lang="en-US" dirty="0"/>
              <a:t> reported/</a:t>
            </a:r>
            <a:r>
              <a:rPr lang="en-US" dirty="0">
                <a:solidFill>
                  <a:srgbClr val="FF0000"/>
                </a:solidFill>
              </a:rPr>
              <a:t>VERB</a:t>
            </a:r>
            <a:r>
              <a:rPr lang="en-US" dirty="0"/>
              <a:t> in/</a:t>
            </a:r>
            <a:r>
              <a:rPr lang="en-US" dirty="0">
                <a:solidFill>
                  <a:srgbClr val="FF0000"/>
                </a:solidFill>
              </a:rPr>
              <a:t>ADP</a:t>
            </a:r>
            <a:r>
              <a:rPr lang="en-US" dirty="0"/>
              <a:t> today/</a:t>
            </a:r>
            <a:r>
              <a:rPr lang="en-US" dirty="0">
                <a:solidFill>
                  <a:srgbClr val="FF0000"/>
                </a:solidFill>
              </a:rPr>
              <a:t>NOUN</a:t>
            </a:r>
            <a:r>
              <a:rPr lang="en-US" dirty="0"/>
              <a:t> ’s/</a:t>
            </a:r>
            <a:r>
              <a:rPr lang="en-US" dirty="0">
                <a:solidFill>
                  <a:srgbClr val="FF0000"/>
                </a:solidFill>
              </a:rPr>
              <a:t>PART</a:t>
            </a:r>
            <a:r>
              <a:rPr lang="en-US" dirty="0"/>
              <a:t> New/</a:t>
            </a:r>
            <a:r>
              <a:rPr lang="en-US" dirty="0">
                <a:solidFill>
                  <a:srgbClr val="FF0000"/>
                </a:solidFill>
              </a:rPr>
              <a:t>PROPN</a:t>
            </a:r>
            <a:r>
              <a:rPr lang="en-US" dirty="0"/>
              <a:t> England/</a:t>
            </a:r>
            <a:r>
              <a:rPr lang="en-US" dirty="0">
                <a:solidFill>
                  <a:srgbClr val="FF0000"/>
                </a:solidFill>
              </a:rPr>
              <a:t>PROPN</a:t>
            </a:r>
            <a:r>
              <a:rPr lang="en-US" dirty="0"/>
              <a:t> Journal/</a:t>
            </a:r>
            <a:r>
              <a:rPr lang="en-US" dirty="0">
                <a:solidFill>
                  <a:srgbClr val="FF0000"/>
                </a:solidFill>
              </a:rPr>
              <a:t>PROPN</a:t>
            </a:r>
            <a:r>
              <a:rPr lang="en-US" dirty="0"/>
              <a:t> of/</a:t>
            </a:r>
            <a:r>
              <a:rPr lang="en-US" dirty="0">
                <a:solidFill>
                  <a:srgbClr val="FF0000"/>
                </a:solidFill>
              </a:rPr>
              <a:t>ADP</a:t>
            </a:r>
            <a:r>
              <a:rPr lang="en-US" dirty="0"/>
              <a:t> Medicine/</a:t>
            </a:r>
            <a:r>
              <a:rPr lang="en-US" dirty="0">
                <a:solidFill>
                  <a:srgbClr val="FF0000"/>
                </a:solidFill>
              </a:rPr>
              <a:t>PROPN</a:t>
            </a:r>
          </a:p>
          <a:p>
            <a:endParaRPr lang="en-US" dirty="0"/>
          </a:p>
        </p:txBody>
      </p:sp>
    </p:spTree>
    <p:extLst>
      <p:ext uri="{BB962C8B-B14F-4D97-AF65-F5344CB8AC3E}">
        <p14:creationId xmlns:p14="http://schemas.microsoft.com/office/powerpoint/2010/main" val="625035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182727"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182727"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182727"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TextBox 2"/>
          <p:cNvSpPr txBox="1"/>
          <p:nvPr/>
        </p:nvSpPr>
        <p:spPr>
          <a:xfrm>
            <a:off x="7212222" y="1602456"/>
            <a:ext cx="3044242" cy="379206"/>
          </a:xfrm>
          <a:prstGeom prst="rect">
            <a:avLst/>
          </a:prstGeom>
          <a:solidFill>
            <a:schemeClr val="bg1"/>
          </a:solidFill>
        </p:spPr>
        <p:txBody>
          <a:bodyPr wrap="square" rtlCol="0">
            <a:spAutoFit/>
          </a:bodyPr>
          <a:lstStyle/>
          <a:p>
            <a:r>
              <a:rPr lang="en-US" sz="1864" b="1" dirty="0"/>
              <a:t>(jointly learn and translate)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p:txBody>
          <a:bodyPr/>
          <a:lstStyle/>
          <a:p>
            <a:r>
              <a:rPr lang="en-US" dirty="0"/>
              <a:t>Why Part of Speech Tagging?</a:t>
            </a:r>
          </a:p>
        </p:txBody>
      </p:sp>
      <p:sp>
        <p:nvSpPr>
          <p:cNvPr id="542723" name="Rectangle 1027"/>
          <p:cNvSpPr>
            <a:spLocks noGrp="1" noChangeArrowheads="1"/>
          </p:cNvSpPr>
          <p:nvPr>
            <p:ph idx="1"/>
          </p:nvPr>
        </p:nvSpPr>
        <p:spPr>
          <a:xfrm>
            <a:off x="406400" y="1803400"/>
            <a:ext cx="11379200" cy="4775200"/>
          </a:xfrm>
        </p:spPr>
        <p:txBody>
          <a:bodyPr>
            <a:normAutofit/>
          </a:bodyPr>
          <a:lstStyle/>
          <a:p>
            <a:pPr lvl="1"/>
            <a:r>
              <a:rPr lang="en-US" dirty="0"/>
              <a:t>Can be useful for other NLP tasks</a:t>
            </a:r>
          </a:p>
          <a:p>
            <a:pPr lvl="2"/>
            <a:r>
              <a:rPr lang="en-US" dirty="0"/>
              <a:t>Parsing: POS tagging can improve syntactic parsing</a:t>
            </a:r>
          </a:p>
          <a:p>
            <a:pPr lvl="2"/>
            <a:r>
              <a:rPr lang="en-US" dirty="0"/>
              <a:t>MT: reordering of adjectives and nouns (say from Spanish to English)</a:t>
            </a:r>
          </a:p>
          <a:p>
            <a:pPr lvl="2"/>
            <a:r>
              <a:rPr lang="en-US" dirty="0"/>
              <a:t>Sentiment or affective tasks: may want to distinguish adjectives or other POS</a:t>
            </a:r>
          </a:p>
          <a:p>
            <a:pPr lvl="2"/>
            <a:r>
              <a:rPr lang="en-US" dirty="0"/>
              <a:t>Text-to-speech (how do we pronounce </a:t>
            </a:r>
            <a:r>
              <a:rPr lang="ja-JP" altLang="en-US"/>
              <a:t>“</a:t>
            </a:r>
            <a:r>
              <a:rPr lang="en-US" dirty="0"/>
              <a:t>lead</a:t>
            </a:r>
            <a:r>
              <a:rPr lang="ja-JP" altLang="en-US"/>
              <a:t>”</a:t>
            </a:r>
            <a:r>
              <a:rPr lang="en-US" altLang="ja-JP" dirty="0"/>
              <a:t> or "object"</a:t>
            </a:r>
            <a:r>
              <a:rPr lang="en-US" dirty="0"/>
              <a:t>?)</a:t>
            </a:r>
          </a:p>
          <a:p>
            <a:pPr lvl="1"/>
            <a:r>
              <a:rPr lang="en-US" dirty="0"/>
              <a:t>Or linguistic or language-analytic computational tasks</a:t>
            </a:r>
          </a:p>
          <a:p>
            <a:pPr lvl="2"/>
            <a:r>
              <a:rPr lang="en-US" dirty="0"/>
              <a:t>Need to control for POS when studying linguistic change like creation of new words, or meaning shift</a:t>
            </a:r>
          </a:p>
          <a:p>
            <a:pPr lvl="2"/>
            <a:r>
              <a:rPr lang="en-US" dirty="0"/>
              <a:t>Or control for POS in measuring meaning similarity or difference</a:t>
            </a:r>
          </a:p>
          <a:p>
            <a:pPr lvl="2"/>
            <a:endParaRPr lang="en-US" dirty="0"/>
          </a:p>
        </p:txBody>
      </p:sp>
    </p:spTree>
    <p:extLst>
      <p:ext uri="{BB962C8B-B14F-4D97-AF65-F5344CB8AC3E}">
        <p14:creationId xmlns:p14="http://schemas.microsoft.com/office/powerpoint/2010/main" val="291432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42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542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542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542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542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5427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9"/>
                                          </p:stCondLst>
                                        </p:cTn>
                                        <p:tgtEl>
                                          <p:spTgt spid="5427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9"/>
                                          </p:stCondLst>
                                        </p:cTn>
                                        <p:tgtEl>
                                          <p:spTgt spid="542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uiExpand="1" build="p" bldLvl="2"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487152"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468701"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
        <p:nvSpPr>
          <p:cNvPr id="3" name="Rectangle 2"/>
          <p:cNvSpPr/>
          <p:nvPr/>
        </p:nvSpPr>
        <p:spPr>
          <a:xfrm>
            <a:off x="5468701" y="181809"/>
            <a:ext cx="6697332" cy="131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endParaRPr sz="2397"/>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17" y="1"/>
            <a:ext cx="12176967" cy="6851572"/>
          </a:xfrm>
          <a:prstGeom prst="rect">
            <a:avLst/>
          </a:prstGeom>
          <a:blipFill>
            <a:blip r:embed="rId3" cstate="print"/>
            <a:stretch>
              <a:fillRect/>
            </a:stretch>
          </a:blipFill>
        </p:spPr>
        <p:txBody>
          <a:bodyPr wrap="square" lIns="0" tIns="0" rIns="0" bIns="0" rtlCol="0"/>
          <a:lstStyle/>
          <a:p>
            <a:r>
              <a:rPr lang="en-US" sz="2397" dirty="0"/>
              <a:t>  </a:t>
            </a:r>
          </a:p>
          <a:p>
            <a:r>
              <a:rPr lang="en-US" sz="2397" dirty="0"/>
              <a:t>        CASE STUDY:</a:t>
            </a:r>
            <a:endParaRPr sz="2397" dirty="0"/>
          </a:p>
        </p:txBody>
      </p:sp>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42269</TotalTime>
  <Words>4442</Words>
  <Application>Microsoft Macintosh PowerPoint</Application>
  <PresentationFormat>Widescreen</PresentationFormat>
  <Paragraphs>393</Paragraphs>
  <Slides>102</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Cambria Math</vt:lpstr>
      <vt:lpstr>Courier</vt:lpstr>
      <vt:lpstr>Times New Roman</vt:lpstr>
      <vt:lpstr>1_Retrospect</vt:lpstr>
      <vt:lpstr>Sequence Labeling for Part of Speech and Named Entities</vt:lpstr>
      <vt:lpstr>Parts of Speech</vt:lpstr>
      <vt:lpstr>Two classes of words: Open vs. Closed</vt:lpstr>
      <vt:lpstr>PowerPoint Presentation</vt:lpstr>
      <vt:lpstr>Part-of-Speech Tagging</vt:lpstr>
      <vt:lpstr>Part-of-Speech Tagging</vt:lpstr>
      <vt:lpstr>"Universal Dependencies" Tagset</vt:lpstr>
      <vt:lpstr>Sample "Tagged" English sentences</vt:lpstr>
      <vt:lpstr>Why Part of Speech Tagging?</vt:lpstr>
      <vt:lpstr>How difficult is POS tagging in English?</vt:lpstr>
      <vt:lpstr>POS tagging performance in English</vt:lpstr>
      <vt:lpstr>Sources of information for POS tagging</vt:lpstr>
      <vt:lpstr>Standard algorithms for POS tagging</vt:lpstr>
      <vt:lpstr>Sequence Labeling for Part of Speech and Named Entities</vt:lpstr>
      <vt:lpstr>Sequence Labeling for Part of Speech and Named Entities</vt:lpstr>
      <vt:lpstr>Named Entities</vt:lpstr>
      <vt:lpstr>Named Entity tagging</vt:lpstr>
      <vt:lpstr>NER output</vt:lpstr>
      <vt:lpstr>Why NER?</vt:lpstr>
      <vt:lpstr>Why NER is hard</vt:lpstr>
      <vt:lpstr>BIO Tagging</vt:lpstr>
      <vt:lpstr>BIO Tagging</vt:lpstr>
      <vt:lpstr>BIO Tagging</vt:lpstr>
      <vt:lpstr>BIO Tagging variants: IO and BIOES</vt:lpstr>
      <vt:lpstr>Standard algorithms for NER</vt:lpstr>
      <vt:lpstr>Sequence Labeling for Part of Speech and Named Entities</vt:lpstr>
      <vt:lpstr>Recurrent Neural Networks</vt:lpstr>
      <vt:lpstr>Recurrent Neural Network</vt:lpstr>
      <vt:lpstr>Recurrent Neural Network</vt:lpstr>
      <vt:lpstr>Recurrent Neural Network</vt:lpstr>
      <vt:lpstr>Recurrent Neural Network</vt:lpstr>
      <vt:lpstr>Long-term Dependencies</vt:lpstr>
      <vt:lpstr>Long-term Dependencies</vt:lpstr>
      <vt:lpstr>Long-term Dependencies</vt:lpstr>
      <vt:lpstr>Long-term Dependencies</vt:lpstr>
      <vt:lpstr>Long-term Dependencies</vt:lpstr>
      <vt:lpstr>LSTM Networks</vt:lpstr>
      <vt:lpstr>LSTM Networks</vt:lpstr>
      <vt:lpstr>LSTM Networks</vt:lpstr>
      <vt:lpstr>LSTM Networks</vt:lpstr>
      <vt:lpstr>LSTM Networks Step-by-Step</vt:lpstr>
      <vt:lpstr>LSTM Networks Step-by-Step</vt:lpstr>
      <vt:lpstr>LSTM Networks Step-by-Step</vt:lpstr>
      <vt:lpstr>LSTM Networks Step-by-Step</vt:lpstr>
      <vt:lpstr>LSTM Networks</vt:lpstr>
      <vt:lpstr>LSTM Networks</vt:lpstr>
      <vt:lpstr>LSTM Networks</vt:lpstr>
      <vt:lpstr>LSTM Networks</vt:lpstr>
      <vt:lpstr>Sequence to Sequence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Labeling for Part of Speech and Named ENtities</dc:title>
  <dc:subject>Speech and Language Processing</dc:subject>
  <dc:creator>Dan Jurafsky</dc:creator>
  <cp:keywords/>
  <dc:description/>
  <cp:lastModifiedBy>Wijaya, Derry</cp:lastModifiedBy>
  <cp:revision>1884</cp:revision>
  <cp:lastPrinted>2019-02-07T01:34:53Z</cp:lastPrinted>
  <dcterms:created xsi:type="dcterms:W3CDTF">2009-06-12T17:14:38Z</dcterms:created>
  <dcterms:modified xsi:type="dcterms:W3CDTF">2022-03-23T13:38:17Z</dcterms:modified>
  <cp:category/>
</cp:coreProperties>
</file>